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64" r:id="rId3"/>
    <p:sldId id="272" r:id="rId4"/>
    <p:sldId id="257" r:id="rId5"/>
    <p:sldId id="263" r:id="rId6"/>
    <p:sldId id="258" r:id="rId7"/>
    <p:sldId id="259" r:id="rId8"/>
    <p:sldId id="270" r:id="rId9"/>
    <p:sldId id="279" r:id="rId10"/>
    <p:sldId id="273" r:id="rId11"/>
    <p:sldId id="274" r:id="rId12"/>
    <p:sldId id="275" r:id="rId13"/>
    <p:sldId id="280" r:id="rId14"/>
    <p:sldId id="267" r:id="rId15"/>
    <p:sldId id="265" r:id="rId16"/>
    <p:sldId id="266" r:id="rId17"/>
    <p:sldId id="261" r:id="rId18"/>
    <p:sldId id="281" r:id="rId19"/>
    <p:sldId id="262" r:id="rId20"/>
    <p:sldId id="271" r:id="rId21"/>
    <p:sldId id="268" r:id="rId2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39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3858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555850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pubmed.ncbi.nlm.nih.gov/?term=Ganesh%20N%5BAuthor%5D" TargetMode="External"/><Relationship Id="rId2" Type="http://schemas.openxmlformats.org/officeDocument/2006/relationships/hyperlink" Target="https://pubmed.ncbi.nlm.nih.gov/?term=Jayalakshmi%20S%5BAuthor%5D" TargetMode="External"/><Relationship Id="rId1" Type="http://schemas.openxmlformats.org/officeDocument/2006/relationships/slideLayout" Target="../slideLayouts/slideLayout1.xml"/><Relationship Id="rId5" Type="http://schemas.openxmlformats.org/officeDocument/2006/relationships/hyperlink" Target="https://pubmed.ncbi.nlm.nih.gov/?term=Senthil%20Murugan%20J%5BAuthor%5D" TargetMode="External"/><Relationship Id="rId4" Type="http://schemas.openxmlformats.org/officeDocument/2006/relationships/hyperlink" Target="https://pubmed.ncbi.nlm.nih.gov/?term=%C4%8Cep%20R%5BAuthor%5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33503" y="701955"/>
            <a:ext cx="7477601" cy="2499598"/>
          </a:xfrm>
          <a:prstGeom prst="rect">
            <a:avLst/>
          </a:prstGeom>
          <a:noFill/>
          <a:ln/>
        </p:spPr>
        <p:txBody>
          <a:bodyPr wrap="square" rtlCol="0" anchor="t"/>
          <a:lstStyle/>
          <a:p>
            <a:pPr marL="0" indent="0">
              <a:lnSpc>
                <a:spcPts val="6561"/>
              </a:lnSpc>
              <a:buNone/>
            </a:pPr>
            <a:r>
              <a:rPr lang="en-US" sz="5249" b="1" dirty="0">
                <a:solidFill>
                  <a:srgbClr val="101014"/>
                </a:solidFill>
                <a:latin typeface="Playfair Display" pitchFamily="34" charset="0"/>
                <a:ea typeface="Playfair Display" pitchFamily="34" charset="-122"/>
                <a:cs typeface="Playfair Display" pitchFamily="34" charset="-120"/>
              </a:rPr>
              <a:t>Movie Recommendation System using Machine </a:t>
            </a:r>
            <a:r>
              <a:rPr lang="en-US" sz="5249" b="1" u="sng" dirty="0">
                <a:solidFill>
                  <a:srgbClr val="101014"/>
                </a:solidFill>
                <a:latin typeface="Playfair Display" pitchFamily="34" charset="0"/>
                <a:ea typeface="Playfair Display" pitchFamily="34" charset="-122"/>
                <a:cs typeface="Playfair Display" pitchFamily="34" charset="-120"/>
              </a:rPr>
              <a:t>Learning</a:t>
            </a:r>
            <a:endParaRPr lang="en-US" sz="5249" u="sng" dirty="0"/>
          </a:p>
        </p:txBody>
      </p:sp>
      <p:sp>
        <p:nvSpPr>
          <p:cNvPr id="6" name="Text 3"/>
          <p:cNvSpPr/>
          <p:nvPr/>
        </p:nvSpPr>
        <p:spPr>
          <a:xfrm>
            <a:off x="633502" y="3657600"/>
            <a:ext cx="7477601" cy="1421606"/>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rot="2636221">
            <a:off x="10035313" y="6361748"/>
            <a:ext cx="198120" cy="365760"/>
          </a:xfrm>
          <a:prstGeom prst="rect">
            <a:avLst/>
          </a:prstGeom>
          <a:noFill/>
          <a:ln/>
        </p:spPr>
        <p:txBody>
          <a:bodyPr wrap="none" rtlCol="0" anchor="t"/>
          <a:lstStyle/>
          <a:p>
            <a:pPr marL="0" indent="0" algn="ctr">
              <a:lnSpc>
                <a:spcPts val="2880"/>
              </a:lnSpc>
              <a:buNone/>
            </a:pPr>
            <a:endParaRPr lang="en-US" sz="1152" dirty="0"/>
          </a:p>
        </p:txBody>
      </p:sp>
      <p:sp>
        <p:nvSpPr>
          <p:cNvPr id="9" name="Text 6"/>
          <p:cNvSpPr/>
          <p:nvPr/>
        </p:nvSpPr>
        <p:spPr>
          <a:xfrm>
            <a:off x="1299686" y="6172557"/>
            <a:ext cx="1722120" cy="388858"/>
          </a:xfrm>
          <a:prstGeom prst="rect">
            <a:avLst/>
          </a:prstGeom>
          <a:noFill/>
          <a:ln/>
        </p:spPr>
        <p:txBody>
          <a:bodyPr wrap="none" rtlCol="0" anchor="t"/>
          <a:lstStyle/>
          <a:p>
            <a:pPr marL="0" indent="0" algn="l">
              <a:lnSpc>
                <a:spcPts val="3062"/>
              </a:lnSpc>
              <a:buNone/>
            </a:pPr>
            <a:endParaRPr lang="en-US" sz="2187" dirty="0"/>
          </a:p>
        </p:txBody>
      </p:sp>
      <p:sp>
        <p:nvSpPr>
          <p:cNvPr id="12" name="TextBox 11">
            <a:extLst>
              <a:ext uri="{FF2B5EF4-FFF2-40B4-BE49-F238E27FC236}">
                <a16:creationId xmlns:a16="http://schemas.microsoft.com/office/drawing/2014/main" id="{62AE170E-95FA-84FD-933D-269F23466D43}"/>
              </a:ext>
            </a:extLst>
          </p:cNvPr>
          <p:cNvSpPr txBox="1"/>
          <p:nvPr/>
        </p:nvSpPr>
        <p:spPr>
          <a:xfrm>
            <a:off x="5333999" y="5932434"/>
            <a:ext cx="5129049" cy="2041585"/>
          </a:xfrm>
          <a:prstGeom prst="rect">
            <a:avLst/>
          </a:prstGeom>
          <a:noFill/>
        </p:spPr>
        <p:txBody>
          <a:bodyPr wrap="square" rtlCol="0">
            <a:spAutoFit/>
          </a:bodyPr>
          <a:lstStyle/>
          <a:p>
            <a:pPr marL="0" indent="0" algn="l">
              <a:lnSpc>
                <a:spcPts val="3062"/>
              </a:lnSpc>
              <a:buNone/>
            </a:pPr>
            <a:r>
              <a:rPr lang="en-US" sz="1600" dirty="0">
                <a:solidFill>
                  <a:srgbClr val="39393C"/>
                </a:solidFill>
                <a:latin typeface="Open Sans" pitchFamily="34" charset="0"/>
                <a:ea typeface="Open Sans" pitchFamily="34" charset="-122"/>
                <a:cs typeface="Open Sans" pitchFamily="34" charset="-120"/>
              </a:rPr>
              <a:t>Presented by:</a:t>
            </a:r>
          </a:p>
          <a:p>
            <a:pPr marL="0" indent="0" algn="l">
              <a:lnSpc>
                <a:spcPts val="3062"/>
              </a:lnSpc>
              <a:buNone/>
            </a:pPr>
            <a:r>
              <a:rPr lang="en-US" sz="1600" dirty="0">
                <a:solidFill>
                  <a:srgbClr val="39393C"/>
                </a:solidFill>
                <a:latin typeface="Open Sans" pitchFamily="34" charset="0"/>
                <a:ea typeface="Open Sans" pitchFamily="34" charset="-122"/>
                <a:cs typeface="Open Sans" pitchFamily="34" charset="-120"/>
              </a:rPr>
              <a:t>Harsh Raj-21bcef54(A1-20)</a:t>
            </a:r>
          </a:p>
          <a:p>
            <a:pPr marL="0" indent="0" algn="l">
              <a:lnSpc>
                <a:spcPts val="3062"/>
              </a:lnSpc>
              <a:buNone/>
            </a:pPr>
            <a:r>
              <a:rPr lang="en-US" sz="1600" dirty="0">
                <a:solidFill>
                  <a:srgbClr val="39393C"/>
                </a:solidFill>
                <a:latin typeface="Open Sans" pitchFamily="34" charset="0"/>
                <a:ea typeface="Open Sans" pitchFamily="34" charset="-122"/>
                <a:cs typeface="Open Sans" pitchFamily="34" charset="-120"/>
              </a:rPr>
              <a:t>Rakshyandha Samal-22bcel42(A1-38)</a:t>
            </a:r>
          </a:p>
          <a:p>
            <a:pPr marL="0" indent="0" algn="l">
              <a:lnSpc>
                <a:spcPts val="3062"/>
              </a:lnSpc>
              <a:buNone/>
            </a:pPr>
            <a:r>
              <a:rPr lang="en-US" sz="1600" dirty="0">
                <a:solidFill>
                  <a:srgbClr val="39393C"/>
                </a:solidFill>
                <a:latin typeface="Open Sans" pitchFamily="34" charset="0"/>
                <a:ea typeface="Open Sans" pitchFamily="34" charset="-122"/>
                <a:cs typeface="Open Sans" pitchFamily="34" charset="-120"/>
              </a:rPr>
              <a:t>Aniket kumar singh-22bcel48(A1-35)</a:t>
            </a:r>
          </a:p>
          <a:p>
            <a:pPr marL="0" indent="0" algn="l">
              <a:lnSpc>
                <a:spcPts val="3062"/>
              </a:lnSpc>
              <a:buNone/>
            </a:pPr>
            <a:r>
              <a:rPr lang="en-US" sz="1600" dirty="0">
                <a:solidFill>
                  <a:srgbClr val="39393C"/>
                </a:solidFill>
                <a:latin typeface="Open Sans" pitchFamily="34" charset="0"/>
                <a:ea typeface="Open Sans" pitchFamily="34" charset="-122"/>
                <a:cs typeface="Open Sans" pitchFamily="34" charset="-120"/>
              </a:rPr>
              <a:t>Vishal kumar singh-22bcel34(A1-37)</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F6EB2A-C2EF-66DD-32B7-E984B0383DEC}"/>
              </a:ext>
            </a:extLst>
          </p:cNvPr>
          <p:cNvPicPr>
            <a:picLocks noChangeAspect="1"/>
          </p:cNvPicPr>
          <p:nvPr/>
        </p:nvPicPr>
        <p:blipFill rotWithShape="1">
          <a:blip r:embed="rId2"/>
          <a:srcRect l="9543" t="28225" r="24377" b="6769"/>
          <a:stretch/>
        </p:blipFill>
        <p:spPr>
          <a:xfrm>
            <a:off x="-1" y="1838183"/>
            <a:ext cx="7388773" cy="4239764"/>
          </a:xfrm>
          <a:prstGeom prst="rect">
            <a:avLst/>
          </a:prstGeom>
        </p:spPr>
      </p:pic>
      <p:pic>
        <p:nvPicPr>
          <p:cNvPr id="5" name="Picture 4">
            <a:extLst>
              <a:ext uri="{FF2B5EF4-FFF2-40B4-BE49-F238E27FC236}">
                <a16:creationId xmlns:a16="http://schemas.microsoft.com/office/drawing/2014/main" id="{A18883DB-FE20-2752-B8F9-145EC38D52FE}"/>
              </a:ext>
            </a:extLst>
          </p:cNvPr>
          <p:cNvPicPr>
            <a:picLocks noChangeAspect="1"/>
          </p:cNvPicPr>
          <p:nvPr/>
        </p:nvPicPr>
        <p:blipFill rotWithShape="1">
          <a:blip r:embed="rId3"/>
          <a:srcRect l="20444" t="27714" r="6681"/>
          <a:stretch/>
        </p:blipFill>
        <p:spPr>
          <a:xfrm>
            <a:off x="7462345" y="1838183"/>
            <a:ext cx="7168055" cy="4415472"/>
          </a:xfrm>
          <a:prstGeom prst="rect">
            <a:avLst/>
          </a:prstGeom>
        </p:spPr>
      </p:pic>
      <p:sp>
        <p:nvSpPr>
          <p:cNvPr id="6" name="TextBox 5">
            <a:extLst>
              <a:ext uri="{FF2B5EF4-FFF2-40B4-BE49-F238E27FC236}">
                <a16:creationId xmlns:a16="http://schemas.microsoft.com/office/drawing/2014/main" id="{40E7BF04-288E-C8BE-5E1E-7F38D02AA8D3}"/>
              </a:ext>
            </a:extLst>
          </p:cNvPr>
          <p:cNvSpPr txBox="1"/>
          <p:nvPr/>
        </p:nvSpPr>
        <p:spPr>
          <a:xfrm>
            <a:off x="525518" y="723909"/>
            <a:ext cx="6705600" cy="646331"/>
          </a:xfrm>
          <a:prstGeom prst="rect">
            <a:avLst/>
          </a:prstGeom>
          <a:noFill/>
        </p:spPr>
        <p:txBody>
          <a:bodyPr wrap="square" rtlCol="0">
            <a:spAutoFit/>
          </a:bodyPr>
          <a:lstStyle/>
          <a:p>
            <a:r>
              <a:rPr lang="en-IN" sz="3600" b="1" u="sng" dirty="0">
                <a:latin typeface="Playfair Display" panose="00000500000000000000" pitchFamily="2" charset="0"/>
              </a:rPr>
              <a:t>Dataset</a:t>
            </a:r>
          </a:p>
        </p:txBody>
      </p:sp>
    </p:spTree>
    <p:extLst>
      <p:ext uri="{BB962C8B-B14F-4D97-AF65-F5344CB8AC3E}">
        <p14:creationId xmlns:p14="http://schemas.microsoft.com/office/powerpoint/2010/main" val="21260751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70EC9E-0061-3FFD-CE18-948DD7BD9ECC}"/>
              </a:ext>
            </a:extLst>
          </p:cNvPr>
          <p:cNvPicPr>
            <a:picLocks noChangeAspect="1"/>
          </p:cNvPicPr>
          <p:nvPr/>
        </p:nvPicPr>
        <p:blipFill rotWithShape="1">
          <a:blip r:embed="rId2"/>
          <a:srcRect l="9124" t="27203" r="52586" b="3448"/>
          <a:stretch/>
        </p:blipFill>
        <p:spPr>
          <a:xfrm>
            <a:off x="7104993" y="1103585"/>
            <a:ext cx="5602014" cy="5707119"/>
          </a:xfrm>
          <a:prstGeom prst="rect">
            <a:avLst/>
          </a:prstGeom>
        </p:spPr>
      </p:pic>
      <p:sp>
        <p:nvSpPr>
          <p:cNvPr id="4" name="TextBox 3">
            <a:extLst>
              <a:ext uri="{FF2B5EF4-FFF2-40B4-BE49-F238E27FC236}">
                <a16:creationId xmlns:a16="http://schemas.microsoft.com/office/drawing/2014/main" id="{C45E9DA0-7749-896D-94DD-0BB534133B35}"/>
              </a:ext>
            </a:extLst>
          </p:cNvPr>
          <p:cNvSpPr txBox="1"/>
          <p:nvPr/>
        </p:nvSpPr>
        <p:spPr>
          <a:xfrm>
            <a:off x="283778" y="1177158"/>
            <a:ext cx="7304690" cy="646331"/>
          </a:xfrm>
          <a:prstGeom prst="rect">
            <a:avLst/>
          </a:prstGeom>
          <a:noFill/>
        </p:spPr>
        <p:txBody>
          <a:bodyPr wrap="square" rtlCol="0">
            <a:spAutoFit/>
          </a:bodyPr>
          <a:lstStyle/>
          <a:p>
            <a:r>
              <a:rPr lang="en-IN" sz="3600" b="1" u="sng" dirty="0">
                <a:latin typeface="Playfair Display" panose="00000500000000000000" pitchFamily="2" charset="0"/>
              </a:rPr>
              <a:t>Information about the Dataset</a:t>
            </a:r>
          </a:p>
        </p:txBody>
      </p:sp>
      <p:pic>
        <p:nvPicPr>
          <p:cNvPr id="8" name="Picture 7">
            <a:extLst>
              <a:ext uri="{FF2B5EF4-FFF2-40B4-BE49-F238E27FC236}">
                <a16:creationId xmlns:a16="http://schemas.microsoft.com/office/drawing/2014/main" id="{771AA8BE-067B-0066-839D-2C1333DBBDF2}"/>
              </a:ext>
            </a:extLst>
          </p:cNvPr>
          <p:cNvPicPr>
            <a:picLocks noChangeAspect="1"/>
          </p:cNvPicPr>
          <p:nvPr/>
        </p:nvPicPr>
        <p:blipFill rotWithShape="1">
          <a:blip r:embed="rId3"/>
          <a:srcRect l="8764" t="46616" r="60345" b="41379"/>
          <a:stretch/>
        </p:blipFill>
        <p:spPr>
          <a:xfrm>
            <a:off x="1261241" y="4824249"/>
            <a:ext cx="4519448" cy="987972"/>
          </a:xfrm>
          <a:prstGeom prst="rect">
            <a:avLst/>
          </a:prstGeom>
        </p:spPr>
      </p:pic>
      <p:sp>
        <p:nvSpPr>
          <p:cNvPr id="9" name="TextBox 8">
            <a:extLst>
              <a:ext uri="{FF2B5EF4-FFF2-40B4-BE49-F238E27FC236}">
                <a16:creationId xmlns:a16="http://schemas.microsoft.com/office/drawing/2014/main" id="{9481B3FE-4220-9F20-EA6F-7417BB559AA9}"/>
              </a:ext>
            </a:extLst>
          </p:cNvPr>
          <p:cNvSpPr txBox="1"/>
          <p:nvPr/>
        </p:nvSpPr>
        <p:spPr>
          <a:xfrm>
            <a:off x="1618593" y="5812221"/>
            <a:ext cx="4960883" cy="369332"/>
          </a:xfrm>
          <a:prstGeom prst="rect">
            <a:avLst/>
          </a:prstGeom>
          <a:solidFill>
            <a:schemeClr val="bg1"/>
          </a:solidFill>
        </p:spPr>
        <p:txBody>
          <a:bodyPr wrap="square" rtlCol="0">
            <a:spAutoFit/>
          </a:bodyPr>
          <a:lstStyle/>
          <a:p>
            <a:r>
              <a:rPr lang="en-IN" dirty="0"/>
              <a:t>The no. of rows and columns in the </a:t>
            </a:r>
            <a:r>
              <a:rPr lang="en-IN" dirty="0" err="1"/>
              <a:t>datset</a:t>
            </a:r>
            <a:r>
              <a:rPr lang="en-IN" dirty="0"/>
              <a:t>.</a:t>
            </a:r>
          </a:p>
        </p:txBody>
      </p:sp>
    </p:spTree>
    <p:extLst>
      <p:ext uri="{BB962C8B-B14F-4D97-AF65-F5344CB8AC3E}">
        <p14:creationId xmlns:p14="http://schemas.microsoft.com/office/powerpoint/2010/main" val="600953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75C04DB-66D5-829C-CFD7-78B08BD7491F}"/>
              </a:ext>
            </a:extLst>
          </p:cNvPr>
          <p:cNvPicPr>
            <a:picLocks noChangeAspect="1"/>
          </p:cNvPicPr>
          <p:nvPr/>
        </p:nvPicPr>
        <p:blipFill rotWithShape="1">
          <a:blip r:embed="rId2"/>
          <a:srcRect l="8692" t="32694" r="42385" b="51469"/>
          <a:stretch/>
        </p:blipFill>
        <p:spPr>
          <a:xfrm>
            <a:off x="4750676" y="1534509"/>
            <a:ext cx="7157545" cy="1303283"/>
          </a:xfrm>
          <a:prstGeom prst="rect">
            <a:avLst/>
          </a:prstGeom>
        </p:spPr>
      </p:pic>
      <p:sp>
        <p:nvSpPr>
          <p:cNvPr id="4" name="TextBox 3">
            <a:extLst>
              <a:ext uri="{FF2B5EF4-FFF2-40B4-BE49-F238E27FC236}">
                <a16:creationId xmlns:a16="http://schemas.microsoft.com/office/drawing/2014/main" id="{A5976054-5BA2-9518-AADE-EAFF3B7A2C9D}"/>
              </a:ext>
            </a:extLst>
          </p:cNvPr>
          <p:cNvSpPr txBox="1"/>
          <p:nvPr/>
        </p:nvSpPr>
        <p:spPr>
          <a:xfrm>
            <a:off x="1114096" y="620110"/>
            <a:ext cx="8818180" cy="646331"/>
          </a:xfrm>
          <a:prstGeom prst="rect">
            <a:avLst/>
          </a:prstGeom>
          <a:noFill/>
        </p:spPr>
        <p:txBody>
          <a:bodyPr wrap="square" rtlCol="0">
            <a:spAutoFit/>
          </a:bodyPr>
          <a:lstStyle/>
          <a:p>
            <a:r>
              <a:rPr lang="en-IN" sz="3600" b="1" u="sng" dirty="0">
                <a:latin typeface="Playfair Display" panose="00000500000000000000" pitchFamily="2" charset="0"/>
              </a:rPr>
              <a:t>Selecting IMPORTANT features</a:t>
            </a:r>
          </a:p>
        </p:txBody>
      </p:sp>
      <p:pic>
        <p:nvPicPr>
          <p:cNvPr id="6" name="Picture 5">
            <a:extLst>
              <a:ext uri="{FF2B5EF4-FFF2-40B4-BE49-F238E27FC236}">
                <a16:creationId xmlns:a16="http://schemas.microsoft.com/office/drawing/2014/main" id="{4D78A037-D0EB-E3EA-0E9C-F550CA3A7F95}"/>
              </a:ext>
            </a:extLst>
          </p:cNvPr>
          <p:cNvPicPr>
            <a:picLocks noChangeAspect="1"/>
          </p:cNvPicPr>
          <p:nvPr/>
        </p:nvPicPr>
        <p:blipFill rotWithShape="1">
          <a:blip r:embed="rId2"/>
          <a:srcRect l="8549" t="61430" r="21982" b="1661"/>
          <a:stretch/>
        </p:blipFill>
        <p:spPr>
          <a:xfrm>
            <a:off x="451944" y="4409145"/>
            <a:ext cx="10163503" cy="3037490"/>
          </a:xfrm>
          <a:prstGeom prst="rect">
            <a:avLst/>
          </a:prstGeom>
        </p:spPr>
      </p:pic>
      <p:sp>
        <p:nvSpPr>
          <p:cNvPr id="7" name="TextBox 6">
            <a:extLst>
              <a:ext uri="{FF2B5EF4-FFF2-40B4-BE49-F238E27FC236}">
                <a16:creationId xmlns:a16="http://schemas.microsoft.com/office/drawing/2014/main" id="{75EDC57A-4F0C-2395-179F-41E31940A89D}"/>
              </a:ext>
            </a:extLst>
          </p:cNvPr>
          <p:cNvSpPr txBox="1"/>
          <p:nvPr/>
        </p:nvSpPr>
        <p:spPr>
          <a:xfrm>
            <a:off x="7157546" y="3541985"/>
            <a:ext cx="6765284" cy="646331"/>
          </a:xfrm>
          <a:prstGeom prst="rect">
            <a:avLst/>
          </a:prstGeom>
          <a:noFill/>
        </p:spPr>
        <p:txBody>
          <a:bodyPr wrap="square" rtlCol="0">
            <a:spAutoFit/>
          </a:bodyPr>
          <a:lstStyle/>
          <a:p>
            <a:r>
              <a:rPr lang="en-IN" sz="3600" b="1" u="sng" dirty="0">
                <a:latin typeface="Playfair Display" panose="00000500000000000000" pitchFamily="2" charset="0"/>
              </a:rPr>
              <a:t>Printing the selected features:</a:t>
            </a:r>
          </a:p>
        </p:txBody>
      </p:sp>
    </p:spTree>
    <p:extLst>
      <p:ext uri="{BB962C8B-B14F-4D97-AF65-F5344CB8AC3E}">
        <p14:creationId xmlns:p14="http://schemas.microsoft.com/office/powerpoint/2010/main" val="17037798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80784"/>
            <a:ext cx="14630400" cy="8391168"/>
          </a:xfrm>
          <a:prstGeom prst="rect">
            <a:avLst/>
          </a:prstGeom>
          <a:solidFill>
            <a:srgbClr val="F3F3F7"/>
          </a:solidFill>
          <a:ln/>
        </p:spPr>
      </p:sp>
      <p:sp>
        <p:nvSpPr>
          <p:cNvPr id="4" name="Text 2"/>
          <p:cNvSpPr/>
          <p:nvPr/>
        </p:nvSpPr>
        <p:spPr>
          <a:xfrm>
            <a:off x="2513647" y="555903"/>
            <a:ext cx="7200900" cy="631746"/>
          </a:xfrm>
          <a:prstGeom prst="rect">
            <a:avLst/>
          </a:prstGeom>
          <a:noFill/>
          <a:ln/>
        </p:spPr>
        <p:txBody>
          <a:bodyPr wrap="none" rtlCol="0" anchor="t"/>
          <a:lstStyle/>
          <a:p>
            <a:pPr marL="0" indent="0">
              <a:lnSpc>
                <a:spcPts val="4975"/>
              </a:lnSpc>
              <a:buNone/>
            </a:pPr>
            <a:r>
              <a:rPr lang="en-US" sz="3980" b="1" u="sng" dirty="0">
                <a:solidFill>
                  <a:srgbClr val="101014"/>
                </a:solidFill>
                <a:latin typeface="Playfair Display" pitchFamily="34" charset="0"/>
                <a:ea typeface="Playfair Display" pitchFamily="34" charset="-122"/>
                <a:cs typeface="Playfair Display" pitchFamily="34" charset="-120"/>
              </a:rPr>
              <a:t>Model Training and Evaluation</a:t>
            </a:r>
            <a:endParaRPr lang="en-US" sz="3980" u="sng" dirty="0"/>
          </a:p>
        </p:txBody>
      </p:sp>
      <p:sp>
        <p:nvSpPr>
          <p:cNvPr id="5" name="Shape 3"/>
          <p:cNvSpPr/>
          <p:nvPr/>
        </p:nvSpPr>
        <p:spPr>
          <a:xfrm>
            <a:off x="7294959" y="1591985"/>
            <a:ext cx="40362" cy="6243280"/>
          </a:xfrm>
          <a:prstGeom prst="rect">
            <a:avLst/>
          </a:prstGeom>
          <a:solidFill>
            <a:srgbClr val="E4E4ED"/>
          </a:solidFill>
          <a:ln/>
        </p:spPr>
      </p:sp>
      <p:sp>
        <p:nvSpPr>
          <p:cNvPr id="6" name="Shape 4"/>
          <p:cNvSpPr/>
          <p:nvPr/>
        </p:nvSpPr>
        <p:spPr>
          <a:xfrm>
            <a:off x="7542490" y="1957090"/>
            <a:ext cx="707588" cy="40362"/>
          </a:xfrm>
          <a:prstGeom prst="rect">
            <a:avLst/>
          </a:prstGeom>
          <a:solidFill>
            <a:srgbClr val="E4E4ED"/>
          </a:solidFill>
          <a:ln/>
        </p:spPr>
      </p:sp>
      <p:sp>
        <p:nvSpPr>
          <p:cNvPr id="7" name="Shape 5"/>
          <p:cNvSpPr/>
          <p:nvPr/>
        </p:nvSpPr>
        <p:spPr>
          <a:xfrm>
            <a:off x="7087672" y="1749981"/>
            <a:ext cx="454819" cy="454819"/>
          </a:xfrm>
          <a:prstGeom prst="roundRect">
            <a:avLst>
              <a:gd name="adj" fmla="val 26670"/>
            </a:avLst>
          </a:prstGeom>
          <a:solidFill>
            <a:srgbClr val="E4E4ED"/>
          </a:solidFill>
          <a:ln/>
        </p:spPr>
      </p:sp>
      <p:sp>
        <p:nvSpPr>
          <p:cNvPr id="8" name="Text 6"/>
          <p:cNvSpPr/>
          <p:nvPr/>
        </p:nvSpPr>
        <p:spPr>
          <a:xfrm>
            <a:off x="7257931" y="1787843"/>
            <a:ext cx="114300" cy="378976"/>
          </a:xfrm>
          <a:prstGeom prst="rect">
            <a:avLst/>
          </a:prstGeom>
          <a:noFill/>
          <a:ln/>
        </p:spPr>
        <p:txBody>
          <a:bodyPr wrap="none" rtlCol="0" anchor="t"/>
          <a:lstStyle/>
          <a:p>
            <a:pPr marL="0" indent="0" algn="ctr">
              <a:lnSpc>
                <a:spcPts val="2985"/>
              </a:lnSpc>
              <a:buNone/>
            </a:pPr>
            <a:r>
              <a:rPr lang="en-US" sz="2388" b="1" dirty="0">
                <a:solidFill>
                  <a:srgbClr val="101014"/>
                </a:solidFill>
                <a:latin typeface="Playfair Display" pitchFamily="34" charset="0"/>
                <a:ea typeface="Playfair Display" pitchFamily="34" charset="-122"/>
                <a:cs typeface="Playfair Display" pitchFamily="34" charset="-120"/>
              </a:rPr>
              <a:t>1</a:t>
            </a:r>
            <a:endParaRPr lang="en-US" sz="2388" dirty="0"/>
          </a:p>
        </p:txBody>
      </p:sp>
      <p:sp>
        <p:nvSpPr>
          <p:cNvPr id="9" name="Text 7"/>
          <p:cNvSpPr/>
          <p:nvPr/>
        </p:nvSpPr>
        <p:spPr>
          <a:xfrm>
            <a:off x="8427006" y="1681579"/>
            <a:ext cx="3689628" cy="631746"/>
          </a:xfrm>
          <a:prstGeom prst="rect">
            <a:avLst/>
          </a:prstGeom>
          <a:noFill/>
          <a:ln/>
        </p:spPr>
        <p:txBody>
          <a:bodyPr wrap="square" rtlCol="0" anchor="t"/>
          <a:lstStyle/>
          <a:p>
            <a:pPr marL="0" indent="0" algn="l">
              <a:lnSpc>
                <a:spcPts val="2487"/>
              </a:lnSpc>
              <a:buNone/>
            </a:pPr>
            <a:r>
              <a:rPr lang="en-US" sz="2000" b="1" dirty="0">
                <a:solidFill>
                  <a:srgbClr val="101014"/>
                </a:solidFill>
                <a:latin typeface="Playfair Display" pitchFamily="34" charset="0"/>
                <a:ea typeface="Playfair Display" pitchFamily="34" charset="-122"/>
                <a:cs typeface="Playfair Display" pitchFamily="34" charset="-120"/>
              </a:rPr>
              <a:t>Selecting the important features </a:t>
            </a:r>
            <a:endParaRPr lang="en-US" sz="2000" dirty="0"/>
          </a:p>
        </p:txBody>
      </p:sp>
      <p:sp>
        <p:nvSpPr>
          <p:cNvPr id="10" name="Text 8"/>
          <p:cNvSpPr/>
          <p:nvPr/>
        </p:nvSpPr>
        <p:spPr>
          <a:xfrm>
            <a:off x="8427006" y="2308599"/>
            <a:ext cx="3689628" cy="1293495"/>
          </a:xfrm>
          <a:prstGeom prst="rect">
            <a:avLst/>
          </a:prstGeom>
          <a:noFill/>
          <a:ln/>
        </p:spPr>
        <p:txBody>
          <a:bodyPr wrap="square" rtlCol="0" anchor="t"/>
          <a:lstStyle/>
          <a:p>
            <a:pPr marL="0" indent="0" algn="l">
              <a:lnSpc>
                <a:spcPts val="2547"/>
              </a:lnSpc>
              <a:buNone/>
            </a:pPr>
            <a:r>
              <a:rPr lang="en-US" sz="1592" dirty="0">
                <a:solidFill>
                  <a:srgbClr val="39393C"/>
                </a:solidFill>
                <a:latin typeface="Open Sans" pitchFamily="34" charset="0"/>
                <a:ea typeface="Open Sans" pitchFamily="34" charset="-122"/>
                <a:cs typeface="Open Sans" pitchFamily="34" charset="-120"/>
              </a:rPr>
              <a:t>We selected the important features from the dataset that can be used to recommend movies as person interest.</a:t>
            </a:r>
            <a:endParaRPr lang="en-US" sz="1592" dirty="0"/>
          </a:p>
        </p:txBody>
      </p:sp>
      <p:sp>
        <p:nvSpPr>
          <p:cNvPr id="11" name="Shape 9"/>
          <p:cNvSpPr/>
          <p:nvPr/>
        </p:nvSpPr>
        <p:spPr>
          <a:xfrm>
            <a:off x="6380083" y="2967930"/>
            <a:ext cx="707588" cy="40362"/>
          </a:xfrm>
          <a:prstGeom prst="rect">
            <a:avLst/>
          </a:prstGeom>
          <a:solidFill>
            <a:srgbClr val="E4E4ED"/>
          </a:solidFill>
          <a:ln/>
        </p:spPr>
      </p:sp>
      <p:sp>
        <p:nvSpPr>
          <p:cNvPr id="12" name="Shape 10"/>
          <p:cNvSpPr/>
          <p:nvPr/>
        </p:nvSpPr>
        <p:spPr>
          <a:xfrm>
            <a:off x="7087672" y="2760821"/>
            <a:ext cx="454819" cy="454819"/>
          </a:xfrm>
          <a:prstGeom prst="roundRect">
            <a:avLst>
              <a:gd name="adj" fmla="val 26670"/>
            </a:avLst>
          </a:prstGeom>
          <a:solidFill>
            <a:srgbClr val="E4E4ED"/>
          </a:solidFill>
          <a:ln/>
        </p:spPr>
      </p:sp>
      <p:sp>
        <p:nvSpPr>
          <p:cNvPr id="13" name="Text 11"/>
          <p:cNvSpPr/>
          <p:nvPr/>
        </p:nvSpPr>
        <p:spPr>
          <a:xfrm>
            <a:off x="7235071" y="2798683"/>
            <a:ext cx="160020" cy="378976"/>
          </a:xfrm>
          <a:prstGeom prst="rect">
            <a:avLst/>
          </a:prstGeom>
          <a:noFill/>
          <a:ln/>
        </p:spPr>
        <p:txBody>
          <a:bodyPr wrap="none" rtlCol="0" anchor="t"/>
          <a:lstStyle/>
          <a:p>
            <a:pPr marL="0" indent="0" algn="ctr">
              <a:lnSpc>
                <a:spcPts val="2985"/>
              </a:lnSpc>
              <a:buNone/>
            </a:pPr>
            <a:r>
              <a:rPr lang="en-US" sz="2388" b="1" dirty="0">
                <a:solidFill>
                  <a:srgbClr val="101014"/>
                </a:solidFill>
                <a:latin typeface="Playfair Display" pitchFamily="34" charset="0"/>
                <a:ea typeface="Playfair Display" pitchFamily="34" charset="-122"/>
                <a:cs typeface="Playfair Display" pitchFamily="34" charset="-120"/>
              </a:rPr>
              <a:t>2</a:t>
            </a:r>
            <a:endParaRPr lang="en-US" sz="2388" dirty="0"/>
          </a:p>
        </p:txBody>
      </p:sp>
      <p:sp>
        <p:nvSpPr>
          <p:cNvPr id="14" name="Text 12"/>
          <p:cNvSpPr/>
          <p:nvPr/>
        </p:nvSpPr>
        <p:spPr>
          <a:xfrm>
            <a:off x="2513647" y="2804993"/>
            <a:ext cx="3689509" cy="631746"/>
          </a:xfrm>
          <a:prstGeom prst="rect">
            <a:avLst/>
          </a:prstGeom>
          <a:noFill/>
          <a:ln/>
        </p:spPr>
        <p:txBody>
          <a:bodyPr wrap="square" rtlCol="0" anchor="t"/>
          <a:lstStyle/>
          <a:p>
            <a:pPr marL="0" indent="0" algn="r">
              <a:lnSpc>
                <a:spcPts val="2487"/>
              </a:lnSpc>
              <a:buNone/>
            </a:pPr>
            <a:r>
              <a:rPr lang="en-US" sz="2000" b="1" dirty="0">
                <a:solidFill>
                  <a:srgbClr val="101014"/>
                </a:solidFill>
                <a:latin typeface="Playfair Display" pitchFamily="34" charset="0"/>
                <a:ea typeface="Playfair Display" pitchFamily="34" charset="-122"/>
                <a:cs typeface="Playfair Display" pitchFamily="34" charset="-120"/>
              </a:rPr>
              <a:t>Training the Recommendation Model</a:t>
            </a:r>
            <a:endParaRPr lang="en-US" sz="2000" dirty="0"/>
          </a:p>
        </p:txBody>
      </p:sp>
      <p:sp>
        <p:nvSpPr>
          <p:cNvPr id="15" name="Text 13"/>
          <p:cNvSpPr/>
          <p:nvPr/>
        </p:nvSpPr>
        <p:spPr>
          <a:xfrm>
            <a:off x="2513647" y="3557945"/>
            <a:ext cx="3689509" cy="2263616"/>
          </a:xfrm>
          <a:prstGeom prst="rect">
            <a:avLst/>
          </a:prstGeom>
          <a:noFill/>
          <a:ln/>
        </p:spPr>
        <p:txBody>
          <a:bodyPr wrap="square" rtlCol="0" anchor="t"/>
          <a:lstStyle/>
          <a:p>
            <a:pPr marL="0" indent="0" algn="r">
              <a:lnSpc>
                <a:spcPts val="2547"/>
              </a:lnSpc>
              <a:buNone/>
            </a:pPr>
            <a:r>
              <a:rPr lang="en-US" sz="1592" dirty="0">
                <a:solidFill>
                  <a:srgbClr val="39393C"/>
                </a:solidFill>
                <a:latin typeface="Open Sans" pitchFamily="34" charset="0"/>
                <a:ea typeface="Open Sans" pitchFamily="34" charset="-122"/>
                <a:cs typeface="Open Sans" pitchFamily="34" charset="-120"/>
              </a:rPr>
              <a:t>We used different methods like tfidfvectorizer, cosine similarity  allowing them to learn from the features of previously watched movies and build a model for personalized recommendation.</a:t>
            </a:r>
            <a:endParaRPr lang="en-US" sz="1592" dirty="0"/>
          </a:p>
        </p:txBody>
      </p:sp>
      <p:sp>
        <p:nvSpPr>
          <p:cNvPr id="16" name="Shape 14"/>
          <p:cNvSpPr/>
          <p:nvPr/>
        </p:nvSpPr>
        <p:spPr>
          <a:xfrm>
            <a:off x="7542490" y="4779466"/>
            <a:ext cx="707588" cy="40362"/>
          </a:xfrm>
          <a:prstGeom prst="rect">
            <a:avLst/>
          </a:prstGeom>
          <a:solidFill>
            <a:srgbClr val="E4E4ED"/>
          </a:solidFill>
          <a:ln/>
        </p:spPr>
      </p:sp>
      <p:sp>
        <p:nvSpPr>
          <p:cNvPr id="17" name="Shape 15"/>
          <p:cNvSpPr/>
          <p:nvPr/>
        </p:nvSpPr>
        <p:spPr>
          <a:xfrm>
            <a:off x="7087672" y="4572357"/>
            <a:ext cx="454819" cy="454819"/>
          </a:xfrm>
          <a:prstGeom prst="roundRect">
            <a:avLst>
              <a:gd name="adj" fmla="val 26670"/>
            </a:avLst>
          </a:prstGeom>
          <a:solidFill>
            <a:srgbClr val="E4E4ED"/>
          </a:solidFill>
          <a:ln/>
        </p:spPr>
      </p:sp>
      <p:sp>
        <p:nvSpPr>
          <p:cNvPr id="18" name="Text 16"/>
          <p:cNvSpPr/>
          <p:nvPr/>
        </p:nvSpPr>
        <p:spPr>
          <a:xfrm>
            <a:off x="7242691" y="4610219"/>
            <a:ext cx="144780" cy="378976"/>
          </a:xfrm>
          <a:prstGeom prst="rect">
            <a:avLst/>
          </a:prstGeom>
          <a:noFill/>
          <a:ln/>
        </p:spPr>
        <p:txBody>
          <a:bodyPr wrap="none" rtlCol="0" anchor="t"/>
          <a:lstStyle/>
          <a:p>
            <a:pPr marL="0" indent="0" algn="ctr">
              <a:lnSpc>
                <a:spcPts val="2985"/>
              </a:lnSpc>
              <a:buNone/>
            </a:pPr>
            <a:r>
              <a:rPr lang="en-US" sz="2388" b="1" dirty="0">
                <a:solidFill>
                  <a:srgbClr val="101014"/>
                </a:solidFill>
                <a:latin typeface="Playfair Display" pitchFamily="34" charset="0"/>
                <a:ea typeface="Playfair Display" pitchFamily="34" charset="-122"/>
                <a:cs typeface="Playfair Display" pitchFamily="34" charset="-120"/>
              </a:rPr>
              <a:t>3</a:t>
            </a:r>
            <a:endParaRPr lang="en-US" sz="2388" dirty="0"/>
          </a:p>
        </p:txBody>
      </p:sp>
      <p:sp>
        <p:nvSpPr>
          <p:cNvPr id="19" name="Text 17"/>
          <p:cNvSpPr/>
          <p:nvPr/>
        </p:nvSpPr>
        <p:spPr>
          <a:xfrm>
            <a:off x="8427006" y="4616529"/>
            <a:ext cx="3689628" cy="631746"/>
          </a:xfrm>
          <a:prstGeom prst="rect">
            <a:avLst/>
          </a:prstGeom>
          <a:noFill/>
          <a:ln/>
        </p:spPr>
        <p:txBody>
          <a:bodyPr wrap="square" rtlCol="0" anchor="t"/>
          <a:lstStyle/>
          <a:p>
            <a:pPr marL="0" indent="0" algn="l">
              <a:lnSpc>
                <a:spcPts val="2487"/>
              </a:lnSpc>
              <a:buNone/>
            </a:pPr>
            <a:r>
              <a:rPr lang="en-US" sz="2000" b="1" dirty="0">
                <a:solidFill>
                  <a:srgbClr val="101014"/>
                </a:solidFill>
                <a:latin typeface="Playfair Display" pitchFamily="34" charset="0"/>
                <a:ea typeface="Playfair Display" pitchFamily="34" charset="-122"/>
                <a:cs typeface="Playfair Display" pitchFamily="34" charset="-120"/>
              </a:rPr>
              <a:t>Evaluating the similarity score, close match</a:t>
            </a:r>
            <a:endParaRPr lang="en-US" sz="2000" dirty="0"/>
          </a:p>
        </p:txBody>
      </p:sp>
      <p:sp>
        <p:nvSpPr>
          <p:cNvPr id="20" name="Text 18"/>
          <p:cNvSpPr/>
          <p:nvPr/>
        </p:nvSpPr>
        <p:spPr>
          <a:xfrm>
            <a:off x="8427006" y="5369481"/>
            <a:ext cx="3689628" cy="2263616"/>
          </a:xfrm>
          <a:prstGeom prst="rect">
            <a:avLst/>
          </a:prstGeom>
          <a:noFill/>
          <a:ln/>
        </p:spPr>
        <p:txBody>
          <a:bodyPr wrap="square" rtlCol="0" anchor="t"/>
          <a:lstStyle/>
          <a:p>
            <a:pPr marL="0" indent="0" algn="l">
              <a:lnSpc>
                <a:spcPts val="2547"/>
              </a:lnSpc>
              <a:buNone/>
            </a:pPr>
            <a:r>
              <a:rPr lang="en-US" sz="1592" dirty="0">
                <a:solidFill>
                  <a:srgbClr val="39393C"/>
                </a:solidFill>
                <a:latin typeface="Open Sans" pitchFamily="34" charset="0"/>
                <a:ea typeface="Open Sans" pitchFamily="34" charset="-122"/>
                <a:cs typeface="Open Sans" pitchFamily="34" charset="-120"/>
              </a:rPr>
              <a:t>We used similarity scores between various movies, close match of movies to build the performance and accuracy of the recommendation system.</a:t>
            </a:r>
            <a:endParaRPr lang="en-US" sz="1592" dirty="0"/>
          </a:p>
        </p:txBody>
      </p:sp>
    </p:spTree>
    <p:extLst>
      <p:ext uri="{BB962C8B-B14F-4D97-AF65-F5344CB8AC3E}">
        <p14:creationId xmlns:p14="http://schemas.microsoft.com/office/powerpoint/2010/main" val="19840412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AF7198-88DD-3D52-E64E-45BB861BF979}"/>
              </a:ext>
            </a:extLst>
          </p:cNvPr>
          <p:cNvSpPr txBox="1"/>
          <p:nvPr/>
        </p:nvSpPr>
        <p:spPr>
          <a:xfrm>
            <a:off x="493984" y="283360"/>
            <a:ext cx="7346731" cy="769441"/>
          </a:xfrm>
          <a:prstGeom prst="rect">
            <a:avLst/>
          </a:prstGeom>
          <a:noFill/>
        </p:spPr>
        <p:txBody>
          <a:bodyPr wrap="square" rtlCol="0">
            <a:spAutoFit/>
          </a:bodyPr>
          <a:lstStyle/>
          <a:p>
            <a:r>
              <a:rPr lang="en-IN" sz="4400" b="1" u="sng" dirty="0">
                <a:latin typeface="Playfair Display" panose="00000500000000000000" pitchFamily="2" charset="0"/>
              </a:rPr>
              <a:t>Technologies Used</a:t>
            </a:r>
          </a:p>
        </p:txBody>
      </p:sp>
      <p:sp>
        <p:nvSpPr>
          <p:cNvPr id="4" name="TextBox 3">
            <a:extLst>
              <a:ext uri="{FF2B5EF4-FFF2-40B4-BE49-F238E27FC236}">
                <a16:creationId xmlns:a16="http://schemas.microsoft.com/office/drawing/2014/main" id="{A637C4F4-C187-EFB5-6F61-649E0945D72F}"/>
              </a:ext>
            </a:extLst>
          </p:cNvPr>
          <p:cNvSpPr txBox="1"/>
          <p:nvPr/>
        </p:nvSpPr>
        <p:spPr>
          <a:xfrm>
            <a:off x="4288221" y="1136057"/>
            <a:ext cx="7315200" cy="712824"/>
          </a:xfrm>
          <a:prstGeom prst="rect">
            <a:avLst/>
          </a:prstGeom>
          <a:noFill/>
        </p:spPr>
        <p:txBody>
          <a:bodyPr wrap="square">
            <a:spAutoFit/>
          </a:bodyPr>
          <a:lstStyle/>
          <a:p>
            <a:pPr marL="0" marR="0" lvl="0" indent="0" algn="l" rtl="0">
              <a:lnSpc>
                <a:spcPct val="120002"/>
              </a:lnSpc>
              <a:spcBef>
                <a:spcPts val="0"/>
              </a:spcBef>
              <a:spcAft>
                <a:spcPts val="0"/>
              </a:spcAft>
              <a:buNone/>
            </a:pPr>
            <a:r>
              <a:rPr lang="en-US" sz="3600" b="1" dirty="0">
                <a:latin typeface="Open Sans" panose="020B0606030504020204" pitchFamily="34" charset="0"/>
                <a:ea typeface="Open Sans" panose="020B0606030504020204" pitchFamily="34" charset="0"/>
                <a:cs typeface="Open Sans" panose="020B0606030504020204" pitchFamily="34" charset="0"/>
                <a:sym typeface="Bebas Neue"/>
              </a:rPr>
              <a:t>Python and Its Libraries :</a:t>
            </a:r>
          </a:p>
        </p:txBody>
      </p:sp>
      <p:sp>
        <p:nvSpPr>
          <p:cNvPr id="6" name="TextBox 5">
            <a:extLst>
              <a:ext uri="{FF2B5EF4-FFF2-40B4-BE49-F238E27FC236}">
                <a16:creationId xmlns:a16="http://schemas.microsoft.com/office/drawing/2014/main" id="{CBD88469-8BC6-2A80-C12F-D0E52A6B9047}"/>
              </a:ext>
            </a:extLst>
          </p:cNvPr>
          <p:cNvSpPr txBox="1"/>
          <p:nvPr/>
        </p:nvSpPr>
        <p:spPr>
          <a:xfrm>
            <a:off x="1387364" y="2316857"/>
            <a:ext cx="12234041" cy="6157904"/>
          </a:xfrm>
          <a:prstGeom prst="rect">
            <a:avLst/>
          </a:prstGeom>
          <a:noFill/>
        </p:spPr>
        <p:txBody>
          <a:bodyPr wrap="square">
            <a:spAutoFit/>
          </a:bodyPr>
          <a:lstStyle/>
          <a:p>
            <a:pPr marL="0" marR="0" lvl="0" indent="0" algn="l" rtl="0">
              <a:lnSpc>
                <a:spcPct val="115000"/>
              </a:lnSpc>
              <a:spcBef>
                <a:spcPts val="0"/>
              </a:spcBef>
              <a:spcAft>
                <a:spcPts val="0"/>
              </a:spcAft>
              <a:buNone/>
            </a:pPr>
            <a:r>
              <a:rPr lang="en-US" sz="2000" b="1" i="0" u="none" strike="noStrike" cap="none" dirty="0">
                <a:solidFill>
                  <a:srgbClr val="000000"/>
                </a:solidFill>
                <a:latin typeface="Open Sans" panose="020B0606030504020204" pitchFamily="34" charset="0"/>
                <a:ea typeface="Open Sans" panose="020B0606030504020204" pitchFamily="34" charset="0"/>
                <a:cs typeface="Open Sans" panose="020B0606030504020204" pitchFamily="34" charset="0"/>
                <a:sym typeface="Fira Code"/>
              </a:rPr>
              <a:t>Python:</a:t>
            </a:r>
            <a:r>
              <a:rPr lang="en-US" sz="2000" b="0" i="0" u="none" strike="noStrike" cap="none" dirty="0">
                <a:solidFill>
                  <a:srgbClr val="000000"/>
                </a:solidFill>
                <a:latin typeface="Open Sans" panose="020B0606030504020204" pitchFamily="34" charset="0"/>
                <a:ea typeface="Open Sans" panose="020B0606030504020204" pitchFamily="34" charset="0"/>
                <a:cs typeface="Open Sans" panose="020B0606030504020204" pitchFamily="34" charset="0"/>
                <a:sym typeface="Fira Code"/>
              </a:rPr>
              <a:t> A versatile and high-level programming language known for its readability and ease of use.</a:t>
            </a:r>
          </a:p>
          <a:p>
            <a:pPr marL="0" marR="0" lvl="0" indent="0" algn="l" rtl="0">
              <a:lnSpc>
                <a:spcPct val="115000"/>
              </a:lnSpc>
              <a:spcBef>
                <a:spcPts val="0"/>
              </a:spcBef>
              <a:spcAft>
                <a:spcPts val="0"/>
              </a:spcAft>
              <a:buNone/>
            </a:pPr>
            <a:endParaRPr lang="en-US" sz="2000" dirty="0">
              <a:latin typeface="Open Sans" panose="020B0606030504020204" pitchFamily="34" charset="0"/>
              <a:ea typeface="Open Sans" panose="020B0606030504020204" pitchFamily="34" charset="0"/>
              <a:cs typeface="Open Sans" panose="020B0606030504020204" pitchFamily="34" charset="0"/>
              <a:sym typeface="Fira Code"/>
            </a:endParaRPr>
          </a:p>
          <a:p>
            <a:pPr marL="0" lvl="0" indent="0" algn="l" rtl="0">
              <a:lnSpc>
                <a:spcPct val="115000"/>
              </a:lnSpc>
              <a:spcBef>
                <a:spcPts val="0"/>
              </a:spcBef>
              <a:spcAft>
                <a:spcPts val="0"/>
              </a:spcAft>
              <a:buClr>
                <a:schemeClr val="dk1"/>
              </a:buClr>
              <a:buSzPts val="1100"/>
              <a:buFont typeface="Arial"/>
              <a:buNone/>
            </a:pPr>
            <a:r>
              <a:rPr lang="en-US" sz="2000" b="1" i="0" u="none" strike="noStrike" cap="none" dirty="0">
                <a:solidFill>
                  <a:srgbClr val="000000"/>
                </a:solidFill>
                <a:latin typeface="Open Sans" panose="020B0606030504020204" pitchFamily="34" charset="0"/>
                <a:ea typeface="Open Sans" panose="020B0606030504020204" pitchFamily="34" charset="0"/>
                <a:cs typeface="Open Sans" panose="020B0606030504020204" pitchFamily="34" charset="0"/>
                <a:sym typeface="Fira Code"/>
              </a:rPr>
              <a:t>NumPy:</a:t>
            </a:r>
            <a:r>
              <a:rPr lang="en-US" sz="2000" b="0" i="0" u="none" strike="noStrike" cap="none" dirty="0">
                <a:solidFill>
                  <a:srgbClr val="000000"/>
                </a:solidFill>
                <a:latin typeface="Open Sans" panose="020B0606030504020204" pitchFamily="34" charset="0"/>
                <a:ea typeface="Open Sans" panose="020B0606030504020204" pitchFamily="34" charset="0"/>
                <a:cs typeface="Open Sans" panose="020B0606030504020204" pitchFamily="34" charset="0"/>
                <a:sym typeface="Fira Code"/>
              </a:rPr>
              <a:t> A fundamental package for scientific computing, enabling efficient manipulation of arrays and         	matrices.</a:t>
            </a:r>
          </a:p>
          <a:p>
            <a:pPr marL="0" lvl="0" indent="0" algn="l" rtl="0">
              <a:lnSpc>
                <a:spcPct val="115000"/>
              </a:lnSpc>
              <a:spcBef>
                <a:spcPts val="0"/>
              </a:spcBef>
              <a:spcAft>
                <a:spcPts val="0"/>
              </a:spcAft>
              <a:buClr>
                <a:schemeClr val="dk1"/>
              </a:buClr>
              <a:buSzPts val="1100"/>
              <a:buFont typeface="Arial"/>
              <a:buNone/>
            </a:pPr>
            <a:endParaRPr lang="en-US" sz="2400" dirty="0">
              <a:latin typeface="Open Sans" panose="020B0606030504020204" pitchFamily="34" charset="0"/>
              <a:ea typeface="Open Sans" panose="020B0606030504020204" pitchFamily="34" charset="0"/>
              <a:cs typeface="Open Sans" panose="020B0606030504020204" pitchFamily="34" charset="0"/>
              <a:sym typeface="Fira Code"/>
            </a:endParaRPr>
          </a:p>
          <a:p>
            <a:pPr marL="0" lvl="0" indent="0" algn="l" rtl="0">
              <a:lnSpc>
                <a:spcPct val="115000"/>
              </a:lnSpc>
              <a:spcBef>
                <a:spcPts val="0"/>
              </a:spcBef>
              <a:spcAft>
                <a:spcPts val="0"/>
              </a:spcAft>
              <a:buClr>
                <a:schemeClr val="dk1"/>
              </a:buClr>
              <a:buSzPts val="1100"/>
              <a:buFont typeface="Arial"/>
              <a:buNone/>
            </a:pPr>
            <a:r>
              <a:rPr lang="en-US" sz="2000" b="1" dirty="0">
                <a:latin typeface="Open Sans" panose="020B0606030504020204" pitchFamily="34" charset="0"/>
                <a:ea typeface="Open Sans" panose="020B0606030504020204" pitchFamily="34" charset="0"/>
                <a:cs typeface="Open Sans" panose="020B0606030504020204" pitchFamily="34" charset="0"/>
              </a:rPr>
              <a:t>Difflib</a:t>
            </a:r>
            <a:r>
              <a:rPr lang="en-US" sz="2000" dirty="0">
                <a:latin typeface="Open Sans" panose="020B0606030504020204" pitchFamily="34" charset="0"/>
                <a:ea typeface="Open Sans" panose="020B0606030504020204" pitchFamily="34" charset="0"/>
                <a:cs typeface="Open Sans" panose="020B0606030504020204" pitchFamily="34" charset="0"/>
              </a:rPr>
              <a:t>: </a:t>
            </a:r>
            <a:r>
              <a:rPr lang="en-US" sz="2000" b="0" i="0" dirty="0">
                <a:effectLst/>
                <a:latin typeface="Open Sans" panose="020B0606030504020204" pitchFamily="34" charset="0"/>
                <a:ea typeface="Open Sans" panose="020B0606030504020204" pitchFamily="34" charset="0"/>
                <a:cs typeface="Open Sans" panose="020B0606030504020204" pitchFamily="34" charset="0"/>
              </a:rPr>
              <a:t>This module provides classes and functions for comparing sequences. It can be used for  	comparing files.</a:t>
            </a:r>
          </a:p>
          <a:p>
            <a:pPr marL="0" lvl="0" indent="0" algn="l" rtl="0">
              <a:lnSpc>
                <a:spcPct val="115000"/>
              </a:lnSpc>
              <a:spcBef>
                <a:spcPts val="0"/>
              </a:spcBef>
              <a:spcAft>
                <a:spcPts val="0"/>
              </a:spcAft>
              <a:buClr>
                <a:schemeClr val="dk1"/>
              </a:buClr>
              <a:buSzPts val="1100"/>
              <a:buFont typeface="Arial"/>
              <a:buNone/>
            </a:pPr>
            <a:endParaRPr lang="en-US" sz="2000" dirty="0">
              <a:latin typeface="Open Sans" panose="020B0606030504020204" pitchFamily="34" charset="0"/>
              <a:ea typeface="Open Sans" panose="020B0606030504020204" pitchFamily="34" charset="0"/>
              <a:cs typeface="Open Sans" panose="020B0606030504020204" pitchFamily="34" charset="0"/>
            </a:endParaRPr>
          </a:p>
          <a:p>
            <a:pPr marL="0" lvl="0" indent="0" algn="l" rtl="0">
              <a:lnSpc>
                <a:spcPct val="115000"/>
              </a:lnSpc>
              <a:spcBef>
                <a:spcPts val="0"/>
              </a:spcBef>
              <a:spcAft>
                <a:spcPts val="0"/>
              </a:spcAft>
              <a:buClr>
                <a:schemeClr val="dk1"/>
              </a:buClr>
              <a:buSzPts val="1100"/>
              <a:buFont typeface="Arial"/>
              <a:buNone/>
            </a:pPr>
            <a:r>
              <a:rPr lang="en-US" sz="2000" b="1" i="0" dirty="0">
                <a:effectLst/>
                <a:latin typeface="Open Sans" panose="020B0606030504020204" pitchFamily="34" charset="0"/>
                <a:ea typeface="Open Sans" panose="020B0606030504020204" pitchFamily="34" charset="0"/>
                <a:cs typeface="Open Sans" panose="020B0606030504020204" pitchFamily="34" charset="0"/>
              </a:rPr>
              <a:t>Seaborn:</a:t>
            </a:r>
            <a:r>
              <a:rPr lang="en-US" sz="2000" b="0" i="0" dirty="0">
                <a:effectLst/>
                <a:latin typeface="Open Sans" panose="020B0606030504020204" pitchFamily="34" charset="0"/>
                <a:ea typeface="Open Sans" panose="020B0606030504020204" pitchFamily="34" charset="0"/>
                <a:cs typeface="Open Sans" panose="020B0606030504020204" pitchFamily="34" charset="0"/>
              </a:rPr>
              <a:t> Seaborn is a library for making statistical graphics in Python. It builds on top of matplotlib and integrates closely with pandas data structures. Seaborn helps you explore and understand your data</a:t>
            </a:r>
            <a:r>
              <a:rPr lang="en-US" sz="2000" dirty="0">
                <a:latin typeface="Open Sans" panose="020B0606030504020204" pitchFamily="34" charset="0"/>
                <a:ea typeface="Open Sans" panose="020B0606030504020204" pitchFamily="34" charset="0"/>
                <a:cs typeface="Open Sans" panose="020B0606030504020204" pitchFamily="34" charset="0"/>
              </a:rPr>
              <a:t>.</a:t>
            </a:r>
          </a:p>
          <a:p>
            <a:pPr marL="0" lvl="0" indent="0" algn="l" rtl="0">
              <a:lnSpc>
                <a:spcPct val="115000"/>
              </a:lnSpc>
              <a:spcBef>
                <a:spcPts val="0"/>
              </a:spcBef>
              <a:spcAft>
                <a:spcPts val="0"/>
              </a:spcAft>
              <a:buClr>
                <a:schemeClr val="dk1"/>
              </a:buClr>
              <a:buSzPts val="1100"/>
              <a:buFont typeface="Arial"/>
              <a:buNone/>
            </a:pPr>
            <a:endParaRPr lang="en-US" sz="2000" b="0" i="0" dirty="0">
              <a:effectLst/>
              <a:latin typeface="Open Sans" panose="020B0606030504020204" pitchFamily="34" charset="0"/>
              <a:ea typeface="Open Sans" panose="020B0606030504020204" pitchFamily="34" charset="0"/>
              <a:cs typeface="Open Sans" panose="020B0606030504020204" pitchFamily="34" charset="0"/>
            </a:endParaRPr>
          </a:p>
          <a:p>
            <a:pPr marL="0" lvl="0" indent="0" algn="l" rtl="0">
              <a:lnSpc>
                <a:spcPct val="115000"/>
              </a:lnSpc>
              <a:spcBef>
                <a:spcPts val="0"/>
              </a:spcBef>
              <a:spcAft>
                <a:spcPts val="0"/>
              </a:spcAft>
              <a:buClr>
                <a:schemeClr val="dk1"/>
              </a:buClr>
              <a:buSzPts val="1100"/>
              <a:buFont typeface="Arial"/>
              <a:buNone/>
            </a:pPr>
            <a:r>
              <a:rPr lang="en-US" sz="2000" b="1" dirty="0" err="1">
                <a:latin typeface="Open Sans" panose="020B0606030504020204" pitchFamily="34" charset="0"/>
                <a:ea typeface="Open Sans" panose="020B0606030504020204" pitchFamily="34" charset="0"/>
                <a:cs typeface="Open Sans" panose="020B0606030504020204" pitchFamily="34" charset="0"/>
              </a:rPr>
              <a:t>Sklern</a:t>
            </a:r>
            <a:r>
              <a:rPr lang="en-US" sz="2000" b="1" dirty="0">
                <a:latin typeface="Open Sans" panose="020B0606030504020204" pitchFamily="34" charset="0"/>
                <a:ea typeface="Open Sans" panose="020B0606030504020204" pitchFamily="34" charset="0"/>
                <a:cs typeface="Open Sans" panose="020B0606030504020204" pitchFamily="34" charset="0"/>
              </a:rPr>
              <a:t>:</a:t>
            </a:r>
            <a:r>
              <a:rPr lang="en-US" sz="2000" dirty="0">
                <a:latin typeface="Open Sans" panose="020B0606030504020204" pitchFamily="34" charset="0"/>
                <a:ea typeface="Open Sans" panose="020B0606030504020204" pitchFamily="34" charset="0"/>
                <a:cs typeface="Open Sans" panose="020B0606030504020204" pitchFamily="34" charset="0"/>
              </a:rPr>
              <a:t> </a:t>
            </a:r>
            <a:r>
              <a:rPr lang="en-US" sz="2000" b="0" i="0" dirty="0">
                <a:effectLst/>
                <a:latin typeface="Open Sans" panose="020B0606030504020204" pitchFamily="34" charset="0"/>
                <a:ea typeface="Open Sans" panose="020B0606030504020204" pitchFamily="34" charset="0"/>
                <a:cs typeface="Open Sans" panose="020B0606030504020204" pitchFamily="34" charset="0"/>
              </a:rPr>
              <a:t>Scikit-learn (</a:t>
            </a:r>
            <a:r>
              <a:rPr lang="en-US" sz="2000" b="0" i="0" dirty="0" err="1">
                <a:effectLst/>
                <a:latin typeface="Open Sans" panose="020B0606030504020204" pitchFamily="34" charset="0"/>
                <a:ea typeface="Open Sans" panose="020B0606030504020204" pitchFamily="34" charset="0"/>
                <a:cs typeface="Open Sans" panose="020B0606030504020204" pitchFamily="34" charset="0"/>
              </a:rPr>
              <a:t>Sklearn</a:t>
            </a:r>
            <a:r>
              <a:rPr lang="en-US" sz="2000" b="0" i="0" dirty="0">
                <a:effectLst/>
                <a:latin typeface="Open Sans" panose="020B0606030504020204" pitchFamily="34" charset="0"/>
                <a:ea typeface="Open Sans" panose="020B0606030504020204" pitchFamily="34" charset="0"/>
                <a:cs typeface="Open Sans" panose="020B0606030504020204" pitchFamily="34" charset="0"/>
              </a:rPr>
              <a:t>) is the most useful and robust library for machine learning in Python. It provides a selection of efficient tools for machine learning and statistical modeling including classification, regression, clustering and dimensionality reduction via a consistence interface in Python</a:t>
            </a:r>
          </a:p>
          <a:p>
            <a:pPr marL="0" lvl="0" indent="0" algn="l" rtl="0">
              <a:lnSpc>
                <a:spcPct val="115000"/>
              </a:lnSpc>
              <a:spcBef>
                <a:spcPts val="0"/>
              </a:spcBef>
              <a:spcAft>
                <a:spcPts val="0"/>
              </a:spcAft>
              <a:buClr>
                <a:schemeClr val="dk1"/>
              </a:buClr>
              <a:buSzPts val="1100"/>
              <a:buFont typeface="Arial"/>
              <a:buNone/>
            </a:pPr>
            <a:endParaRPr lang="en-US" sz="2000" u="none" strike="noStrike" cap="none" dirty="0">
              <a:latin typeface="Open Sans" panose="020B0606030504020204" pitchFamily="34" charset="0"/>
              <a:ea typeface="Open Sans" panose="020B0606030504020204" pitchFamily="34" charset="0"/>
              <a:cs typeface="Open Sans" panose="020B0606030504020204" pitchFamily="34" charset="0"/>
              <a:sym typeface="Fira Code"/>
            </a:endParaRPr>
          </a:p>
          <a:p>
            <a:pPr marL="0" lvl="0" indent="0" algn="l" rtl="0">
              <a:lnSpc>
                <a:spcPct val="115000"/>
              </a:lnSpc>
              <a:spcBef>
                <a:spcPts val="0"/>
              </a:spcBef>
              <a:spcAft>
                <a:spcPts val="0"/>
              </a:spcAft>
              <a:buClr>
                <a:schemeClr val="dk1"/>
              </a:buClr>
              <a:buSzPts val="1100"/>
              <a:buFont typeface="Arial"/>
              <a:buNone/>
            </a:pPr>
            <a:endParaRPr lang="en-US" sz="2000" b="0" i="0" u="none" strike="noStrike" cap="none" dirty="0">
              <a:latin typeface="Open Sans" panose="020B0606030504020204" pitchFamily="34" charset="0"/>
              <a:ea typeface="Open Sans" panose="020B0606030504020204" pitchFamily="34" charset="0"/>
              <a:cs typeface="Open Sans" panose="020B0606030504020204" pitchFamily="34" charset="0"/>
              <a:sym typeface="Fira Code"/>
            </a:endParaRPr>
          </a:p>
        </p:txBody>
      </p:sp>
    </p:spTree>
    <p:extLst>
      <p:ext uri="{BB962C8B-B14F-4D97-AF65-F5344CB8AC3E}">
        <p14:creationId xmlns:p14="http://schemas.microsoft.com/office/powerpoint/2010/main" val="917910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6E2E5B-63F5-6927-2A2E-5106240FE3DF}"/>
              </a:ext>
            </a:extLst>
          </p:cNvPr>
          <p:cNvSpPr txBox="1"/>
          <p:nvPr/>
        </p:nvSpPr>
        <p:spPr>
          <a:xfrm>
            <a:off x="651642" y="567558"/>
            <a:ext cx="4820230" cy="923330"/>
          </a:xfrm>
          <a:prstGeom prst="rect">
            <a:avLst/>
          </a:prstGeom>
          <a:noFill/>
        </p:spPr>
        <p:txBody>
          <a:bodyPr wrap="none" rtlCol="0">
            <a:spAutoFit/>
          </a:bodyPr>
          <a:lstStyle/>
          <a:p>
            <a:r>
              <a:rPr lang="en-IN" sz="5400" b="1" u="sng" dirty="0">
                <a:latin typeface="Playfair Display" panose="00000500000000000000" pitchFamily="2" charset="0"/>
              </a:rPr>
              <a:t>Implementation</a:t>
            </a:r>
          </a:p>
        </p:txBody>
      </p:sp>
      <p:sp>
        <p:nvSpPr>
          <p:cNvPr id="15" name="Shape 3">
            <a:extLst>
              <a:ext uri="{FF2B5EF4-FFF2-40B4-BE49-F238E27FC236}">
                <a16:creationId xmlns:a16="http://schemas.microsoft.com/office/drawing/2014/main" id="{A716333F-26DE-B044-27F6-C54D006BB824}"/>
              </a:ext>
            </a:extLst>
          </p:cNvPr>
          <p:cNvSpPr/>
          <p:nvPr/>
        </p:nvSpPr>
        <p:spPr>
          <a:xfrm>
            <a:off x="416307" y="2374147"/>
            <a:ext cx="4542115" cy="3767971"/>
          </a:xfrm>
          <a:prstGeom prst="roundRect">
            <a:avLst>
              <a:gd name="adj" fmla="val 3538"/>
            </a:avLst>
          </a:prstGeom>
          <a:solidFill>
            <a:srgbClr val="E4E4ED"/>
          </a:solidFill>
          <a:ln/>
        </p:spPr>
        <p:txBody>
          <a:bodyPr/>
          <a:lstStyle/>
          <a:p>
            <a:r>
              <a:rPr lang="en-IN" sz="2400" dirty="0"/>
              <a:t>	     </a:t>
            </a:r>
            <a:r>
              <a:rPr lang="en-IN" sz="2800" b="1" u="sng" dirty="0"/>
              <a:t>Vectorization</a:t>
            </a:r>
          </a:p>
          <a:p>
            <a:endParaRPr lang="en-IN" sz="2400" dirty="0"/>
          </a:p>
          <a:p>
            <a:pPr algn="ctr"/>
            <a:br>
              <a:rPr lang="en-US" sz="2400" dirty="0"/>
            </a:br>
            <a:r>
              <a:rPr lang="en-US" sz="2000" dirty="0">
                <a:latin typeface="Open Sans" panose="020B0606030504020204" pitchFamily="34" charset="0"/>
                <a:ea typeface="Open Sans" panose="020B0606030504020204" pitchFamily="34" charset="0"/>
                <a:cs typeface="Open Sans" panose="020B0606030504020204" pitchFamily="34" charset="0"/>
              </a:rPr>
              <a:t>V</a:t>
            </a:r>
            <a:r>
              <a:rPr lang="en-US" sz="2000" b="0" i="0" dirty="0">
                <a:effectLst/>
                <a:latin typeface="Open Sans" panose="020B0606030504020204" pitchFamily="34" charset="0"/>
                <a:ea typeface="Open Sans" panose="020B0606030504020204" pitchFamily="34" charset="0"/>
                <a:cs typeface="Open Sans" panose="020B0606030504020204" pitchFamily="34" charset="0"/>
              </a:rPr>
              <a:t>ectorization is a step in feature extraction. The idea is to get some distinct features out of the text for the model to train on, by converting text to numerical vectors.</a:t>
            </a:r>
            <a:endParaRPr lang="en-IN" sz="2000" dirty="0">
              <a:latin typeface="Open Sans" panose="020B0606030504020204" pitchFamily="34" charset="0"/>
              <a:ea typeface="Open Sans" panose="020B0606030504020204" pitchFamily="34" charset="0"/>
              <a:cs typeface="Open Sans" panose="020B0606030504020204" pitchFamily="34" charset="0"/>
            </a:endParaRPr>
          </a:p>
          <a:p>
            <a:endParaRPr lang="en-IN" sz="2400" dirty="0"/>
          </a:p>
        </p:txBody>
      </p:sp>
      <p:sp>
        <p:nvSpPr>
          <p:cNvPr id="17" name="Shape 3">
            <a:extLst>
              <a:ext uri="{FF2B5EF4-FFF2-40B4-BE49-F238E27FC236}">
                <a16:creationId xmlns:a16="http://schemas.microsoft.com/office/drawing/2014/main" id="{04B9002B-EC74-EAA5-B73B-9CE8091C65F2}"/>
              </a:ext>
            </a:extLst>
          </p:cNvPr>
          <p:cNvSpPr/>
          <p:nvPr/>
        </p:nvSpPr>
        <p:spPr>
          <a:xfrm>
            <a:off x="5129865" y="2383466"/>
            <a:ext cx="4542115" cy="3767971"/>
          </a:xfrm>
          <a:prstGeom prst="roundRect">
            <a:avLst>
              <a:gd name="adj" fmla="val 3538"/>
            </a:avLst>
          </a:prstGeom>
          <a:solidFill>
            <a:srgbClr val="E4E4ED"/>
          </a:solidFill>
          <a:ln/>
        </p:spPr>
        <p:txBody>
          <a:bodyPr/>
          <a:lstStyle/>
          <a:p>
            <a:r>
              <a:rPr lang="en-US" b="0" i="0" dirty="0">
                <a:solidFill>
                  <a:srgbClr val="BDC1C6"/>
                </a:solidFill>
                <a:effectLst/>
                <a:latin typeface="Google Sans"/>
              </a:rPr>
              <a:t>        </a:t>
            </a:r>
            <a:r>
              <a:rPr lang="en-US" sz="2800" b="0" i="0" dirty="0">
                <a:effectLst/>
                <a:latin typeface="Google Sans"/>
              </a:rPr>
              <a:t>	  </a:t>
            </a:r>
            <a:r>
              <a:rPr lang="en-US" sz="2800" b="1" i="0" u="sng" dirty="0">
                <a:effectLst/>
                <a:latin typeface="Google Sans"/>
              </a:rPr>
              <a:t>tfidvectorizer</a:t>
            </a:r>
          </a:p>
          <a:p>
            <a:endParaRPr lang="en-US" sz="1800" dirty="0">
              <a:solidFill>
                <a:srgbClr val="BDC1C6"/>
              </a:solidFill>
              <a:latin typeface="Google Sans"/>
            </a:endParaRPr>
          </a:p>
          <a:p>
            <a:endParaRPr lang="en-US" sz="2400" b="0" i="0" dirty="0">
              <a:effectLst/>
              <a:latin typeface="Open Sans" panose="020B0606030504020204" pitchFamily="34" charset="0"/>
              <a:ea typeface="Open Sans" panose="020B0606030504020204" pitchFamily="34" charset="0"/>
              <a:cs typeface="Open Sans" panose="020B0606030504020204" pitchFamily="34" charset="0"/>
            </a:endParaRPr>
          </a:p>
          <a:p>
            <a:pPr algn="ctr"/>
            <a:r>
              <a:rPr lang="en-US" sz="2400" b="0" i="0" dirty="0">
                <a:effectLst/>
                <a:latin typeface="Open Sans" panose="020B0606030504020204" pitchFamily="34" charset="0"/>
                <a:ea typeface="Open Sans" panose="020B0606030504020204" pitchFamily="34" charset="0"/>
                <a:cs typeface="Open Sans" panose="020B0606030504020204" pitchFamily="34" charset="0"/>
              </a:rPr>
              <a:t>It measures how important a term is within a document relative to a collection of documents.</a:t>
            </a:r>
            <a:endParaRPr lang="en-IN"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18" name="Shape 3">
            <a:extLst>
              <a:ext uri="{FF2B5EF4-FFF2-40B4-BE49-F238E27FC236}">
                <a16:creationId xmlns:a16="http://schemas.microsoft.com/office/drawing/2014/main" id="{B9589A82-3DCC-EC2D-B3DB-0A1FFC5438F4}"/>
              </a:ext>
            </a:extLst>
          </p:cNvPr>
          <p:cNvSpPr/>
          <p:nvPr/>
        </p:nvSpPr>
        <p:spPr>
          <a:xfrm>
            <a:off x="9843423" y="2383466"/>
            <a:ext cx="4542115" cy="3767971"/>
          </a:xfrm>
          <a:prstGeom prst="roundRect">
            <a:avLst>
              <a:gd name="adj" fmla="val 3538"/>
            </a:avLst>
          </a:prstGeom>
          <a:solidFill>
            <a:srgbClr val="E4E4ED"/>
          </a:solidFill>
          <a:ln/>
        </p:spPr>
        <p:txBody>
          <a:bodyPr/>
          <a:lstStyle/>
          <a:p>
            <a:r>
              <a:rPr lang="en-US" sz="2800" b="0" i="0" dirty="0">
                <a:effectLst/>
                <a:latin typeface="Google Sans"/>
              </a:rPr>
              <a:t>	</a:t>
            </a:r>
            <a:r>
              <a:rPr lang="en-US" sz="2800" b="1" i="0" u="sng" dirty="0">
                <a:effectLst/>
                <a:latin typeface="Google Sans"/>
              </a:rPr>
              <a:t>Cosine </a:t>
            </a:r>
            <a:r>
              <a:rPr lang="en-US" sz="2800" b="1" u="sng" dirty="0">
                <a:latin typeface="Google Sans"/>
              </a:rPr>
              <a:t>similarity</a:t>
            </a:r>
            <a:endParaRPr lang="en-US" sz="2800" b="1" i="0" u="sng" dirty="0">
              <a:effectLst/>
              <a:latin typeface="Google Sans"/>
            </a:endParaRPr>
          </a:p>
          <a:p>
            <a:endParaRPr lang="en-US" sz="2000" dirty="0">
              <a:latin typeface="Google Sans"/>
            </a:endParaRPr>
          </a:p>
          <a:p>
            <a:pPr algn="ctr"/>
            <a:r>
              <a:rPr lang="en-US" sz="2400" b="0" i="0" dirty="0">
                <a:effectLst/>
                <a:latin typeface="Open Sans" panose="020B0606030504020204" pitchFamily="34" charset="0"/>
                <a:ea typeface="Open Sans" panose="020B0606030504020204" pitchFamily="34" charset="0"/>
                <a:cs typeface="Open Sans" panose="020B0606030504020204" pitchFamily="34" charset="0"/>
              </a:rPr>
              <a:t>Cosine similarity is the cosine of the angle between two vectors and it is used as a distance evaluation metric between two points in the plane. The cosine similarity measure operates entirely on the cosine principles.</a:t>
            </a:r>
            <a:endParaRPr lang="en-IN" sz="24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72090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3">
            <a:extLst>
              <a:ext uri="{FF2B5EF4-FFF2-40B4-BE49-F238E27FC236}">
                <a16:creationId xmlns:a16="http://schemas.microsoft.com/office/drawing/2014/main" id="{733F8B33-7584-C0B7-4929-F151AF5247C8}"/>
              </a:ext>
            </a:extLst>
          </p:cNvPr>
          <p:cNvSpPr/>
          <p:nvPr/>
        </p:nvSpPr>
        <p:spPr>
          <a:xfrm>
            <a:off x="2136481" y="1964242"/>
            <a:ext cx="4542115" cy="3767971"/>
          </a:xfrm>
          <a:prstGeom prst="roundRect">
            <a:avLst>
              <a:gd name="adj" fmla="val 3538"/>
            </a:avLst>
          </a:prstGeom>
          <a:solidFill>
            <a:srgbClr val="E4E4ED"/>
          </a:solidFill>
          <a:ln/>
        </p:spPr>
        <p:txBody>
          <a:bodyPr/>
          <a:lstStyle/>
          <a:p>
            <a:r>
              <a:rPr lang="en-US" sz="2000" b="0" i="0" dirty="0">
                <a:effectLst/>
                <a:latin typeface="Google Sans"/>
              </a:rPr>
              <a:t>	</a:t>
            </a:r>
            <a:r>
              <a:rPr lang="en-US" sz="2800" b="1" i="0" u="sng" dirty="0">
                <a:effectLst/>
                <a:latin typeface="Google Sans"/>
              </a:rPr>
              <a:t>   </a:t>
            </a:r>
            <a:r>
              <a:rPr lang="en-US" sz="2800" b="1" i="0" u="sng" dirty="0">
                <a:effectLst/>
                <a:latin typeface="Open Sans" panose="020B0606030504020204" pitchFamily="34" charset="0"/>
                <a:ea typeface="Open Sans" panose="020B0606030504020204" pitchFamily="34" charset="0"/>
                <a:cs typeface="Open Sans" panose="020B0606030504020204" pitchFamily="34" charset="0"/>
              </a:rPr>
              <a:t>Close_match</a:t>
            </a:r>
          </a:p>
          <a:p>
            <a:endParaRPr lang="en-US" sz="2400" dirty="0">
              <a:latin typeface="Google Sans"/>
            </a:endParaRPr>
          </a:p>
          <a:p>
            <a:pPr algn="ctr"/>
            <a:r>
              <a:rPr lang="en-US" sz="2400" b="0" i="0" dirty="0">
                <a:effectLst/>
                <a:latin typeface="Open Sans" panose="020B0606030504020204" pitchFamily="34" charset="0"/>
                <a:ea typeface="Open Sans" panose="020B0606030504020204" pitchFamily="34" charset="0"/>
                <a:cs typeface="Open Sans" panose="020B0606030504020204" pitchFamily="34" charset="0"/>
              </a:rPr>
              <a:t>The get_close_matches() function returns a list of close matched strings that satisfy the cutoff. The order of close matched string is based on similarity score, so the most similar string comes first in the list.</a:t>
            </a:r>
            <a:endParaRPr lang="en-IN"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3" name="Shape 3">
            <a:extLst>
              <a:ext uri="{FF2B5EF4-FFF2-40B4-BE49-F238E27FC236}">
                <a16:creationId xmlns:a16="http://schemas.microsoft.com/office/drawing/2014/main" id="{232C5712-F203-D036-CBC8-0BA2327A8158}"/>
              </a:ext>
            </a:extLst>
          </p:cNvPr>
          <p:cNvSpPr/>
          <p:nvPr/>
        </p:nvSpPr>
        <p:spPr>
          <a:xfrm>
            <a:off x="7315200" y="1964241"/>
            <a:ext cx="4542115" cy="3767971"/>
          </a:xfrm>
          <a:prstGeom prst="roundRect">
            <a:avLst>
              <a:gd name="adj" fmla="val 3538"/>
            </a:avLst>
          </a:prstGeom>
          <a:solidFill>
            <a:srgbClr val="E4E4ED"/>
          </a:solidFill>
          <a:ln/>
        </p:spPr>
        <p:txBody>
          <a:bodyPr/>
          <a:lstStyle/>
          <a:p>
            <a:r>
              <a:rPr lang="en-US" sz="2400" b="0" i="0" dirty="0">
                <a:effectLst/>
                <a:latin typeface="Open Sans" panose="020B0606030504020204" pitchFamily="34" charset="0"/>
                <a:ea typeface="Open Sans" panose="020B0606030504020204" pitchFamily="34" charset="0"/>
                <a:cs typeface="Open Sans" panose="020B0606030504020204" pitchFamily="34" charset="0"/>
              </a:rPr>
              <a:t>	</a:t>
            </a:r>
            <a:r>
              <a:rPr lang="en-US" sz="2800" b="1" i="0" u="sng" dirty="0">
                <a:effectLst/>
                <a:latin typeface="Open Sans" panose="020B0606030504020204" pitchFamily="34" charset="0"/>
                <a:ea typeface="Open Sans" panose="020B0606030504020204" pitchFamily="34" charset="0"/>
                <a:cs typeface="Open Sans" panose="020B0606030504020204" pitchFamily="34" charset="0"/>
              </a:rPr>
              <a:t>Similarity_Scores</a:t>
            </a:r>
          </a:p>
          <a:p>
            <a:endParaRPr lang="en-US" sz="2400" dirty="0">
              <a:latin typeface="Open Sans" panose="020B0606030504020204" pitchFamily="34" charset="0"/>
              <a:ea typeface="Open Sans" panose="020B0606030504020204" pitchFamily="34" charset="0"/>
              <a:cs typeface="Open Sans" panose="020B0606030504020204" pitchFamily="34" charset="0"/>
            </a:endParaRPr>
          </a:p>
          <a:p>
            <a:pPr algn="ctr"/>
            <a:r>
              <a:rPr lang="en-US" sz="2400" b="0" i="0" dirty="0">
                <a:effectLst/>
                <a:latin typeface="Open Sans" panose="020B0606030504020204" pitchFamily="34" charset="0"/>
                <a:ea typeface="Open Sans" panose="020B0606030504020204" pitchFamily="34" charset="0"/>
                <a:cs typeface="Open Sans" panose="020B0606030504020204" pitchFamily="34" charset="0"/>
              </a:rPr>
              <a:t>Similarity scoring is equivalent to seeking out points in the multidimensional space that are near enough to each other to potentially represent the same true location.</a:t>
            </a:r>
            <a:endParaRPr lang="en-IN" sz="24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861711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73573" y="0"/>
            <a:ext cx="14630400" cy="8229600"/>
          </a:xfrm>
          <a:prstGeom prst="rect">
            <a:avLst/>
          </a:prstGeom>
          <a:solidFill>
            <a:srgbClr val="F3F3F7"/>
          </a:solidFill>
          <a:ln/>
        </p:spPr>
      </p:sp>
      <p:sp>
        <p:nvSpPr>
          <p:cNvPr id="4" name="Text 2"/>
          <p:cNvSpPr/>
          <p:nvPr/>
        </p:nvSpPr>
        <p:spPr>
          <a:xfrm>
            <a:off x="513036" y="516731"/>
            <a:ext cx="8770620" cy="679252"/>
          </a:xfrm>
          <a:prstGeom prst="rect">
            <a:avLst/>
          </a:prstGeom>
          <a:noFill/>
          <a:ln/>
        </p:spPr>
        <p:txBody>
          <a:bodyPr wrap="none" rtlCol="0" anchor="t"/>
          <a:lstStyle/>
          <a:p>
            <a:pPr marL="0" indent="0">
              <a:lnSpc>
                <a:spcPts val="5349"/>
              </a:lnSpc>
              <a:buNone/>
            </a:pPr>
            <a:r>
              <a:rPr lang="en-US" sz="4400" b="1" u="sng" dirty="0">
                <a:solidFill>
                  <a:srgbClr val="101014"/>
                </a:solidFill>
                <a:latin typeface="Playfair Display" pitchFamily="34" charset="0"/>
                <a:ea typeface="Playfair Display" pitchFamily="34" charset="-122"/>
                <a:cs typeface="Playfair Display" pitchFamily="34" charset="-120"/>
              </a:rPr>
              <a:t>User Interface</a:t>
            </a:r>
            <a:endParaRPr lang="en-US" sz="4400" u="sng" dirty="0"/>
          </a:p>
        </p:txBody>
      </p:sp>
      <p:sp>
        <p:nvSpPr>
          <p:cNvPr id="6" name="Text 3"/>
          <p:cNvSpPr/>
          <p:nvPr/>
        </p:nvSpPr>
        <p:spPr>
          <a:xfrm>
            <a:off x="901919" y="2225903"/>
            <a:ext cx="4373880" cy="339566"/>
          </a:xfrm>
          <a:prstGeom prst="rect">
            <a:avLst/>
          </a:prstGeom>
          <a:noFill/>
          <a:ln/>
        </p:spPr>
        <p:txBody>
          <a:bodyPr wrap="none" rtlCol="0" anchor="t"/>
          <a:lstStyle/>
          <a:p>
            <a:pPr marL="0" indent="0" algn="l">
              <a:lnSpc>
                <a:spcPts val="2674"/>
              </a:lnSpc>
              <a:buNone/>
            </a:pPr>
            <a:r>
              <a:rPr lang="en-US" sz="2139" b="1" dirty="0">
                <a:solidFill>
                  <a:srgbClr val="101014"/>
                </a:solidFill>
                <a:latin typeface="Playfair Display" pitchFamily="34" charset="0"/>
                <a:ea typeface="Playfair Display" pitchFamily="34" charset="-122"/>
                <a:cs typeface="Playfair Display" pitchFamily="34" charset="-120"/>
              </a:rPr>
              <a:t>Designing the System </a:t>
            </a:r>
            <a:endParaRPr lang="en-US" sz="2139" dirty="0"/>
          </a:p>
        </p:txBody>
      </p:sp>
      <p:sp>
        <p:nvSpPr>
          <p:cNvPr id="7" name="Text 4"/>
          <p:cNvSpPr/>
          <p:nvPr/>
        </p:nvSpPr>
        <p:spPr>
          <a:xfrm>
            <a:off x="901919" y="2832476"/>
            <a:ext cx="4999434" cy="2086689"/>
          </a:xfrm>
          <a:prstGeom prst="rect">
            <a:avLst/>
          </a:prstGeom>
          <a:noFill/>
          <a:ln/>
        </p:spPr>
        <p:txBody>
          <a:bodyPr wrap="square" rtlCol="0" anchor="t"/>
          <a:lstStyle/>
          <a:p>
            <a:pPr marL="0" indent="0" algn="l">
              <a:lnSpc>
                <a:spcPts val="2739"/>
              </a:lnSpc>
              <a:buNone/>
            </a:pPr>
            <a:r>
              <a:rPr lang="en-US" sz="2000" dirty="0">
                <a:solidFill>
                  <a:srgbClr val="39393C"/>
                </a:solidFill>
                <a:latin typeface="Open Sans" pitchFamily="34" charset="0"/>
                <a:ea typeface="Open Sans" pitchFamily="34" charset="-122"/>
                <a:cs typeface="Open Sans" pitchFamily="34" charset="-120"/>
              </a:rPr>
              <a:t>We used the various methods used in unsupervised learning for building a system so that it provides a user-friendly interface and displays personalized recommendations to the user.</a:t>
            </a:r>
            <a:endParaRPr lang="en-US" sz="2000" dirty="0"/>
          </a:p>
        </p:txBody>
      </p:sp>
      <p:sp>
        <p:nvSpPr>
          <p:cNvPr id="9" name="Text 5"/>
          <p:cNvSpPr/>
          <p:nvPr/>
        </p:nvSpPr>
        <p:spPr>
          <a:xfrm>
            <a:off x="7478078" y="5074325"/>
            <a:ext cx="4259580" cy="339566"/>
          </a:xfrm>
          <a:prstGeom prst="rect">
            <a:avLst/>
          </a:prstGeom>
          <a:noFill/>
          <a:ln/>
        </p:spPr>
        <p:txBody>
          <a:bodyPr wrap="none" rtlCol="0" anchor="t"/>
          <a:lstStyle/>
          <a:p>
            <a:pPr marL="0" indent="0" algn="l">
              <a:lnSpc>
                <a:spcPts val="2674"/>
              </a:lnSpc>
              <a:buNone/>
            </a:pPr>
            <a:r>
              <a:rPr lang="en-US" sz="2139" b="1" dirty="0">
                <a:solidFill>
                  <a:srgbClr val="101014"/>
                </a:solidFill>
                <a:latin typeface="Playfair Display" pitchFamily="34" charset="0"/>
                <a:ea typeface="Playfair Display" pitchFamily="34" charset="-122"/>
                <a:cs typeface="Playfair Display" pitchFamily="34" charset="-120"/>
              </a:rPr>
              <a:t>Creating a User-friendly system</a:t>
            </a:r>
            <a:endParaRPr lang="en-US" sz="2139" dirty="0"/>
          </a:p>
        </p:txBody>
      </p:sp>
      <p:sp>
        <p:nvSpPr>
          <p:cNvPr id="10" name="Text 6"/>
          <p:cNvSpPr/>
          <p:nvPr/>
        </p:nvSpPr>
        <p:spPr>
          <a:xfrm>
            <a:off x="7478078" y="5544264"/>
            <a:ext cx="4999553" cy="1738908"/>
          </a:xfrm>
          <a:prstGeom prst="rect">
            <a:avLst/>
          </a:prstGeom>
          <a:noFill/>
          <a:ln/>
        </p:spPr>
        <p:txBody>
          <a:bodyPr wrap="square" rtlCol="0" anchor="t"/>
          <a:lstStyle/>
          <a:p>
            <a:pPr marL="0" indent="0" algn="l">
              <a:lnSpc>
                <a:spcPts val="2739"/>
              </a:lnSpc>
              <a:buNone/>
            </a:pPr>
            <a:r>
              <a:rPr lang="en-US" sz="2000" dirty="0">
                <a:solidFill>
                  <a:srgbClr val="39393C"/>
                </a:solidFill>
                <a:latin typeface="Open Sans" pitchFamily="34" charset="0"/>
                <a:ea typeface="Open Sans" pitchFamily="34" charset="-122"/>
                <a:cs typeface="Open Sans" pitchFamily="34" charset="-120"/>
              </a:rPr>
              <a:t>We designed an intuitive and user-friendly system that allows users to enter and search for movies, view movie details, and receive personalized recommendations making it easy and enjoyable to discover new movies.</a:t>
            </a:r>
            <a:endParaRPr lang="en-US" sz="20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89FA09-9E2D-39ED-9F2C-7D0A6579AFBD}"/>
              </a:ext>
            </a:extLst>
          </p:cNvPr>
          <p:cNvSpPr txBox="1"/>
          <p:nvPr/>
        </p:nvSpPr>
        <p:spPr>
          <a:xfrm>
            <a:off x="3657600" y="2507618"/>
            <a:ext cx="7315200" cy="4093428"/>
          </a:xfrm>
          <a:prstGeom prst="rect">
            <a:avLst/>
          </a:prstGeom>
          <a:noFill/>
        </p:spPr>
        <p:txBody>
          <a:bodyPr wrap="square">
            <a:spAutoFit/>
          </a:bodyPr>
          <a:lstStyle/>
          <a:p>
            <a:pPr>
              <a:buFont typeface="Wingdings" pitchFamily="2" charset="2"/>
              <a:buChar char="§"/>
            </a:pPr>
            <a:r>
              <a:rPr lang="en-US" sz="2000" b="1" dirty="0">
                <a:latin typeface="Open Sans" panose="020B0606030504020204" pitchFamily="34" charset="0"/>
                <a:ea typeface="Open Sans" panose="020B0606030504020204" pitchFamily="34" charset="0"/>
                <a:cs typeface="Open Sans" panose="020B0606030504020204" pitchFamily="34" charset="0"/>
              </a:rPr>
              <a:t>Web app or mobile app: </a:t>
            </a:r>
            <a:r>
              <a:rPr lang="en-US" sz="2000" dirty="0">
                <a:latin typeface="Open Sans" panose="020B0606030504020204" pitchFamily="34" charset="0"/>
                <a:ea typeface="Open Sans" panose="020B0606030504020204" pitchFamily="34" charset="0"/>
                <a:cs typeface="Open Sans" panose="020B0606030504020204" pitchFamily="34" charset="0"/>
              </a:rPr>
              <a:t>Create a user-friendly interface which  involves searching for movies,  providing feedback where users can interact with the recommendation system.</a:t>
            </a:r>
          </a:p>
          <a:p>
            <a:pPr>
              <a:buFont typeface="Wingdings" pitchFamily="2" charset="2"/>
              <a:buChar char="§"/>
            </a:pPr>
            <a:endParaRPr lang="en-US" sz="2000" dirty="0">
              <a:latin typeface="Open Sans" panose="020B0606030504020204" pitchFamily="34" charset="0"/>
              <a:ea typeface="Open Sans" panose="020B0606030504020204" pitchFamily="34" charset="0"/>
              <a:cs typeface="Open Sans" panose="020B0606030504020204" pitchFamily="34" charset="0"/>
            </a:endParaRPr>
          </a:p>
          <a:p>
            <a:pPr>
              <a:buFont typeface="Wingdings" pitchFamily="2" charset="2"/>
              <a:buChar char="§"/>
            </a:pPr>
            <a:r>
              <a:rPr lang="en-US" sz="2000" b="1" dirty="0">
                <a:latin typeface="Open Sans" panose="020B0606030504020204" pitchFamily="34" charset="0"/>
                <a:ea typeface="Open Sans" panose="020B0606030504020204" pitchFamily="34" charset="0"/>
                <a:cs typeface="Open Sans" panose="020B0606030504020204" pitchFamily="34" charset="0"/>
              </a:rPr>
              <a:t>API integration: </a:t>
            </a:r>
            <a:r>
              <a:rPr lang="en-US" sz="2000" dirty="0">
                <a:latin typeface="Open Sans" panose="020B0606030504020204" pitchFamily="34" charset="0"/>
                <a:ea typeface="Open Sans" panose="020B0606030504020204" pitchFamily="34" charset="0"/>
                <a:cs typeface="Open Sans" panose="020B0606030504020204" pitchFamily="34" charset="0"/>
              </a:rPr>
              <a:t>Develop an API for the recommender system to allow access from other applications which enables partnerships with online movie streaming services.</a:t>
            </a:r>
          </a:p>
          <a:p>
            <a:pPr>
              <a:buFont typeface="Wingdings" pitchFamily="2" charset="2"/>
              <a:buChar char="§"/>
            </a:pPr>
            <a:endParaRPr lang="en-US" sz="2000" dirty="0">
              <a:latin typeface="Open Sans" panose="020B0606030504020204" pitchFamily="34" charset="0"/>
              <a:ea typeface="Open Sans" panose="020B0606030504020204" pitchFamily="34" charset="0"/>
              <a:cs typeface="Open Sans" panose="020B0606030504020204" pitchFamily="34" charset="0"/>
            </a:endParaRPr>
          </a:p>
          <a:p>
            <a:pPr>
              <a:buFont typeface="Wingdings" pitchFamily="2" charset="2"/>
              <a:buChar char="§"/>
            </a:pPr>
            <a:r>
              <a:rPr lang="en-US" sz="2000" b="1" dirty="0">
                <a:latin typeface="Open Sans" panose="020B0606030504020204" pitchFamily="34" charset="0"/>
                <a:ea typeface="Open Sans" panose="020B0606030504020204" pitchFamily="34" charset="0"/>
                <a:cs typeface="Open Sans" panose="020B0606030504020204" pitchFamily="34" charset="0"/>
              </a:rPr>
              <a:t>Dynamic recommendation updates:</a:t>
            </a:r>
            <a:r>
              <a:rPr lang="en-US" sz="2000" dirty="0">
                <a:latin typeface="Open Sans" panose="020B0606030504020204" pitchFamily="34" charset="0"/>
                <a:ea typeface="Open Sans" panose="020B0606030504020204" pitchFamily="34" charset="0"/>
                <a:cs typeface="Open Sans" panose="020B0606030504020204" pitchFamily="34" charset="0"/>
              </a:rPr>
              <a:t> Consider implementing real-time updates to the recommendations based on new user ratings, movie releases, and trending content.</a:t>
            </a:r>
          </a:p>
          <a:p>
            <a:pPr>
              <a:buFont typeface="Wingdings" pitchFamily="2" charset="2"/>
              <a:buChar char="§"/>
            </a:pPr>
            <a:endParaRPr lang="en-US" sz="20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TextBox 3">
            <a:extLst>
              <a:ext uri="{FF2B5EF4-FFF2-40B4-BE49-F238E27FC236}">
                <a16:creationId xmlns:a16="http://schemas.microsoft.com/office/drawing/2014/main" id="{E8038388-2A08-6E70-AD94-F8FB47999F98}"/>
              </a:ext>
            </a:extLst>
          </p:cNvPr>
          <p:cNvSpPr txBox="1"/>
          <p:nvPr/>
        </p:nvSpPr>
        <p:spPr>
          <a:xfrm>
            <a:off x="1303282" y="1455188"/>
            <a:ext cx="7315200" cy="646331"/>
          </a:xfrm>
          <a:prstGeom prst="rect">
            <a:avLst/>
          </a:prstGeom>
          <a:noFill/>
        </p:spPr>
        <p:txBody>
          <a:bodyPr wrap="square" rtlCol="0">
            <a:spAutoFit/>
          </a:bodyPr>
          <a:lstStyle/>
          <a:p>
            <a:r>
              <a:rPr lang="en-IN" sz="3600" b="1" u="sng" dirty="0">
                <a:latin typeface="Playfair Display" panose="00000500000000000000" pitchFamily="2" charset="0"/>
              </a:rPr>
              <a:t>Future plans:</a:t>
            </a:r>
          </a:p>
        </p:txBody>
      </p:sp>
    </p:spTree>
    <p:extLst>
      <p:ext uri="{BB962C8B-B14F-4D97-AF65-F5344CB8AC3E}">
        <p14:creationId xmlns:p14="http://schemas.microsoft.com/office/powerpoint/2010/main" val="27276048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746233" y="0"/>
            <a:ext cx="14630400" cy="8229600"/>
          </a:xfrm>
          <a:prstGeom prst="rect">
            <a:avLst/>
          </a:prstGeom>
        </p:spPr>
      </p:pic>
      <p:sp>
        <p:nvSpPr>
          <p:cNvPr id="5" name="Shape 2"/>
          <p:cNvSpPr/>
          <p:nvPr/>
        </p:nvSpPr>
        <p:spPr>
          <a:xfrm>
            <a:off x="0" y="0"/>
            <a:ext cx="14630400" cy="8229600"/>
          </a:xfrm>
          <a:prstGeom prst="rect">
            <a:avLst/>
          </a:prstGeom>
          <a:solidFill>
            <a:srgbClr val="F3F3F7">
              <a:alpha val="85000"/>
            </a:srgbClr>
          </a:solidFill>
          <a:ln/>
        </p:spPr>
        <p:txBody>
          <a:bodyPr/>
          <a:lstStyle/>
          <a:p>
            <a:endParaRPr lang="en-IN" dirty="0"/>
          </a:p>
        </p:txBody>
      </p:sp>
      <p:sp>
        <p:nvSpPr>
          <p:cNvPr id="6" name="Text 3"/>
          <p:cNvSpPr/>
          <p:nvPr/>
        </p:nvSpPr>
        <p:spPr>
          <a:xfrm>
            <a:off x="1186339" y="435727"/>
            <a:ext cx="4443889" cy="694373"/>
          </a:xfrm>
          <a:prstGeom prst="rect">
            <a:avLst/>
          </a:prstGeom>
          <a:noFill/>
          <a:ln/>
        </p:spPr>
        <p:txBody>
          <a:bodyPr wrap="none" rtlCol="0" anchor="t"/>
          <a:lstStyle/>
          <a:p>
            <a:pPr marL="0" indent="0">
              <a:lnSpc>
                <a:spcPts val="5468"/>
              </a:lnSpc>
              <a:buNone/>
            </a:pPr>
            <a:endParaRPr lang="en-US" sz="4374" dirty="0"/>
          </a:p>
        </p:txBody>
      </p:sp>
      <p:sp>
        <p:nvSpPr>
          <p:cNvPr id="8" name="Text 5"/>
          <p:cNvSpPr/>
          <p:nvPr/>
        </p:nvSpPr>
        <p:spPr>
          <a:xfrm>
            <a:off x="962150" y="1316015"/>
            <a:ext cx="5964167" cy="694373"/>
          </a:xfrm>
          <a:prstGeom prst="rect">
            <a:avLst/>
          </a:prstGeom>
          <a:noFill/>
          <a:ln/>
        </p:spPr>
        <p:txBody>
          <a:bodyPr wrap="square" rtlCol="0" anchor="t"/>
          <a:lstStyle/>
          <a:p>
            <a:pPr marL="0" indent="0">
              <a:lnSpc>
                <a:spcPts val="2734"/>
              </a:lnSpc>
              <a:buNone/>
            </a:pPr>
            <a:r>
              <a:rPr lang="en-US" sz="4000" b="1" u="sng" dirty="0">
                <a:solidFill>
                  <a:srgbClr val="101014"/>
                </a:solidFill>
                <a:latin typeface="Playfair Display" pitchFamily="34" charset="0"/>
                <a:ea typeface="Playfair Display" pitchFamily="34" charset="-122"/>
                <a:cs typeface="Playfair Display" pitchFamily="34" charset="-120"/>
              </a:rPr>
              <a:t>Summary of the Project</a:t>
            </a:r>
            <a:endParaRPr lang="en-US" sz="4000" u="sng" dirty="0"/>
          </a:p>
        </p:txBody>
      </p:sp>
      <p:sp>
        <p:nvSpPr>
          <p:cNvPr id="9" name="Text 6"/>
          <p:cNvSpPr/>
          <p:nvPr/>
        </p:nvSpPr>
        <p:spPr>
          <a:xfrm>
            <a:off x="2242959" y="2385118"/>
            <a:ext cx="9999194" cy="2665513"/>
          </a:xfrm>
          <a:prstGeom prst="rect">
            <a:avLst/>
          </a:prstGeom>
          <a:noFill/>
          <a:ln/>
        </p:spPr>
        <p:txBody>
          <a:bodyPr wrap="square" rtlCol="0" anchor="t"/>
          <a:lstStyle/>
          <a:p>
            <a:pPr marL="0" indent="0">
              <a:lnSpc>
                <a:spcPts val="2799"/>
              </a:lnSpc>
              <a:buNone/>
            </a:pPr>
            <a:r>
              <a:rPr lang="en-US" sz="2400" dirty="0">
                <a:solidFill>
                  <a:srgbClr val="39393C"/>
                </a:solidFill>
                <a:latin typeface="Open Sans" pitchFamily="34" charset="0"/>
                <a:ea typeface="Open Sans" pitchFamily="34" charset="-122"/>
                <a:cs typeface="Open Sans" pitchFamily="34" charset="-120"/>
              </a:rPr>
              <a:t>We successfully developed an accurate and efficient movie recommendation system using machine learning that provides personalized recommendations to users based on their behaviour.</a:t>
            </a:r>
            <a:endParaRPr lang="en-US" sz="2400" dirty="0"/>
          </a:p>
        </p:txBody>
      </p:sp>
      <p:sp>
        <p:nvSpPr>
          <p:cNvPr id="12" name="Text 9"/>
          <p:cNvSpPr/>
          <p:nvPr/>
        </p:nvSpPr>
        <p:spPr>
          <a:xfrm>
            <a:off x="9381440" y="3629023"/>
            <a:ext cx="2925723" cy="2487811"/>
          </a:xfrm>
          <a:prstGeom prst="rect">
            <a:avLst/>
          </a:prstGeom>
          <a:noFill/>
          <a:ln/>
        </p:spPr>
        <p:txBody>
          <a:bodyPr wrap="square" rtlCol="0" anchor="t"/>
          <a:lstStyle/>
          <a:p>
            <a:pPr marL="0" indent="0">
              <a:lnSpc>
                <a:spcPts val="2799"/>
              </a:lnSpc>
              <a:buNone/>
            </a:pPr>
            <a:endParaRPr lang="en-US" sz="1750" dirty="0"/>
          </a:p>
        </p:txBody>
      </p:sp>
      <p:sp>
        <p:nvSpPr>
          <p:cNvPr id="14" name="Text 11"/>
          <p:cNvSpPr/>
          <p:nvPr/>
        </p:nvSpPr>
        <p:spPr>
          <a:xfrm>
            <a:off x="9444633" y="2793206"/>
            <a:ext cx="2221944" cy="347186"/>
          </a:xfrm>
          <a:prstGeom prst="rect">
            <a:avLst/>
          </a:prstGeom>
          <a:noFill/>
          <a:ln/>
        </p:spPr>
        <p:txBody>
          <a:bodyPr wrap="none" rtlCol="0" anchor="t"/>
          <a:lstStyle/>
          <a:p>
            <a:pPr marL="0" indent="0">
              <a:lnSpc>
                <a:spcPts val="2734"/>
              </a:lnSpc>
              <a:buNone/>
            </a:pPr>
            <a:endParaRPr lang="en-US" sz="2187" dirty="0"/>
          </a:p>
        </p:txBody>
      </p:sp>
      <p:sp>
        <p:nvSpPr>
          <p:cNvPr id="15" name="Text 12"/>
          <p:cNvSpPr/>
          <p:nvPr/>
        </p:nvSpPr>
        <p:spPr>
          <a:xfrm>
            <a:off x="9444633" y="3273623"/>
            <a:ext cx="2925723" cy="1777008"/>
          </a:xfrm>
          <a:prstGeom prst="rect">
            <a:avLst/>
          </a:prstGeom>
          <a:noFill/>
          <a:ln/>
        </p:spPr>
        <p:txBody>
          <a:bodyPr wrap="square" rtlCol="0" anchor="t"/>
          <a:lstStyle/>
          <a:p>
            <a:pPr marL="0" indent="0">
              <a:lnSpc>
                <a:spcPts val="2799"/>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299894-5DEA-7554-779F-334A0D030DA4}"/>
              </a:ext>
            </a:extLst>
          </p:cNvPr>
          <p:cNvSpPr txBox="1"/>
          <p:nvPr/>
        </p:nvSpPr>
        <p:spPr>
          <a:xfrm>
            <a:off x="2837792" y="189184"/>
            <a:ext cx="8429297" cy="9571851"/>
          </a:xfrm>
          <a:prstGeom prst="rect">
            <a:avLst/>
          </a:prstGeom>
          <a:noFill/>
        </p:spPr>
        <p:txBody>
          <a:bodyPr wrap="square" rtlCol="0">
            <a:spAutoFit/>
          </a:bodyPr>
          <a:lstStyle/>
          <a:p>
            <a:r>
              <a:rPr lang="en-IN" sz="4800" b="1" dirty="0">
                <a:latin typeface="Open Sans" panose="020B0606030504020204" pitchFamily="34" charset="0"/>
                <a:ea typeface="Open Sans" panose="020B0606030504020204" pitchFamily="34" charset="0"/>
                <a:cs typeface="Open Sans" panose="020B0606030504020204" pitchFamily="34" charset="0"/>
              </a:rPr>
              <a:t>Table of contents</a:t>
            </a:r>
            <a:r>
              <a:rPr lang="en-IN" sz="4800" dirty="0">
                <a:latin typeface="Open Sans" panose="020B0606030504020204" pitchFamily="34" charset="0"/>
                <a:ea typeface="Open Sans" panose="020B0606030504020204" pitchFamily="34" charset="0"/>
                <a:cs typeface="Open Sans" panose="020B0606030504020204" pitchFamily="34" charset="0"/>
              </a:rPr>
              <a:t>:</a:t>
            </a:r>
          </a:p>
          <a:p>
            <a:endParaRPr lang="en-IN" sz="4800" dirty="0"/>
          </a:p>
          <a:p>
            <a:pPr marL="1371600" lvl="2" indent="-457200">
              <a:buFont typeface="Wingdings" panose="05000000000000000000" pitchFamily="2" charset="2"/>
              <a:buChar char="q"/>
            </a:pPr>
            <a:r>
              <a:rPr lang="en-IN" sz="3200" dirty="0">
                <a:latin typeface="Playfair Display" panose="00000500000000000000" pitchFamily="2" charset="0"/>
              </a:rPr>
              <a:t>Objective</a:t>
            </a:r>
          </a:p>
          <a:p>
            <a:pPr marL="1200150" lvl="2" indent="-285750">
              <a:buFont typeface="Wingdings" panose="05000000000000000000" pitchFamily="2" charset="2"/>
              <a:buChar char="q"/>
            </a:pPr>
            <a:r>
              <a:rPr lang="en-IN" sz="3200" dirty="0">
                <a:latin typeface="Playfair Display" panose="00000500000000000000" pitchFamily="2" charset="0"/>
              </a:rPr>
              <a:t>Purpose</a:t>
            </a:r>
          </a:p>
          <a:p>
            <a:pPr marL="1200150" lvl="2" indent="-285750">
              <a:buFont typeface="Wingdings" panose="05000000000000000000" pitchFamily="2" charset="2"/>
              <a:buChar char="q"/>
            </a:pPr>
            <a:r>
              <a:rPr lang="en-IN" sz="3200" dirty="0">
                <a:latin typeface="Playfair Display" panose="00000500000000000000" pitchFamily="2" charset="0"/>
              </a:rPr>
              <a:t>Importance</a:t>
            </a:r>
          </a:p>
          <a:p>
            <a:pPr marL="1200150" lvl="2" indent="-285750">
              <a:buFont typeface="Wingdings" panose="05000000000000000000" pitchFamily="2" charset="2"/>
              <a:buChar char="q"/>
            </a:pPr>
            <a:r>
              <a:rPr lang="en-IN" sz="3200" dirty="0">
                <a:latin typeface="Playfair Display" panose="00000500000000000000" pitchFamily="2" charset="0"/>
              </a:rPr>
              <a:t>Data collection and processing</a:t>
            </a:r>
          </a:p>
          <a:p>
            <a:pPr marL="1200150" lvl="2" indent="-285750">
              <a:buFont typeface="Wingdings" panose="05000000000000000000" pitchFamily="2" charset="2"/>
              <a:buChar char="q"/>
            </a:pPr>
            <a:r>
              <a:rPr lang="en-IN" sz="3200" dirty="0">
                <a:latin typeface="Playfair Display" panose="00000500000000000000" pitchFamily="2" charset="0"/>
              </a:rPr>
              <a:t>Methods of making the system</a:t>
            </a:r>
          </a:p>
          <a:p>
            <a:pPr marL="1200150" lvl="2" indent="-285750">
              <a:buFont typeface="Wingdings" panose="05000000000000000000" pitchFamily="2" charset="2"/>
              <a:buChar char="q"/>
            </a:pPr>
            <a:r>
              <a:rPr lang="en-IN" sz="3200" dirty="0">
                <a:latin typeface="Playfair Display" panose="00000500000000000000" pitchFamily="2" charset="0"/>
              </a:rPr>
              <a:t>Dataset</a:t>
            </a:r>
          </a:p>
          <a:p>
            <a:pPr marL="1200150" lvl="2" indent="-285750">
              <a:buFont typeface="Wingdings" panose="05000000000000000000" pitchFamily="2" charset="2"/>
              <a:buChar char="q"/>
            </a:pPr>
            <a:r>
              <a:rPr lang="en-IN" sz="3200" dirty="0">
                <a:latin typeface="Playfair Display" panose="00000500000000000000" pitchFamily="2" charset="0"/>
              </a:rPr>
              <a:t>Proposed model</a:t>
            </a:r>
          </a:p>
          <a:p>
            <a:pPr marL="1200150" lvl="2" indent="-285750">
              <a:buFont typeface="Wingdings" panose="05000000000000000000" pitchFamily="2" charset="2"/>
              <a:buChar char="q"/>
            </a:pPr>
            <a:r>
              <a:rPr lang="en-IN" sz="3200" dirty="0">
                <a:latin typeface="Playfair Display" panose="00000500000000000000" pitchFamily="2" charset="0"/>
              </a:rPr>
              <a:t>Model training and Evaluation</a:t>
            </a:r>
          </a:p>
          <a:p>
            <a:pPr marL="1200150" lvl="2" indent="-285750">
              <a:buFont typeface="Wingdings" panose="05000000000000000000" pitchFamily="2" charset="2"/>
              <a:buChar char="q"/>
            </a:pPr>
            <a:r>
              <a:rPr lang="en-IN" sz="3200" dirty="0">
                <a:latin typeface="Playfair Display" panose="00000500000000000000" pitchFamily="2" charset="0"/>
              </a:rPr>
              <a:t>Technology Used</a:t>
            </a:r>
          </a:p>
          <a:p>
            <a:pPr marL="1200150" lvl="2" indent="-285750">
              <a:buFont typeface="Wingdings" panose="05000000000000000000" pitchFamily="2" charset="2"/>
              <a:buChar char="q"/>
            </a:pPr>
            <a:r>
              <a:rPr lang="en-IN" sz="3200" dirty="0">
                <a:latin typeface="Playfair Display" panose="00000500000000000000" pitchFamily="2" charset="0"/>
              </a:rPr>
              <a:t>Implementation</a:t>
            </a:r>
          </a:p>
          <a:p>
            <a:pPr marL="1200150" lvl="2" indent="-285750">
              <a:buFont typeface="Wingdings" panose="05000000000000000000" pitchFamily="2" charset="2"/>
              <a:buChar char="q"/>
            </a:pPr>
            <a:r>
              <a:rPr lang="en-IN" sz="3200" dirty="0">
                <a:latin typeface="Playfair Display" panose="00000500000000000000" pitchFamily="2" charset="0"/>
              </a:rPr>
              <a:t>User Interface</a:t>
            </a:r>
          </a:p>
          <a:p>
            <a:pPr marL="1200150" lvl="2" indent="-285750">
              <a:buFont typeface="Wingdings" panose="05000000000000000000" pitchFamily="2" charset="2"/>
              <a:buChar char="q"/>
            </a:pPr>
            <a:r>
              <a:rPr lang="en-IN" sz="3200" dirty="0">
                <a:latin typeface="Playfair Display" panose="00000500000000000000" pitchFamily="2" charset="0"/>
              </a:rPr>
              <a:t>Future plans</a:t>
            </a:r>
          </a:p>
          <a:p>
            <a:pPr marL="1200150" lvl="2" indent="-285750">
              <a:buFont typeface="Wingdings" panose="05000000000000000000" pitchFamily="2" charset="2"/>
              <a:buChar char="q"/>
            </a:pPr>
            <a:r>
              <a:rPr lang="en-IN" sz="3200" dirty="0">
                <a:latin typeface="Playfair Display" panose="00000500000000000000" pitchFamily="2" charset="0"/>
              </a:rPr>
              <a:t>Summary</a:t>
            </a:r>
          </a:p>
          <a:p>
            <a:r>
              <a:rPr lang="en-IN" sz="3200" dirty="0">
                <a:latin typeface="Playfair Display" panose="00000500000000000000" pitchFamily="2" charset="0"/>
              </a:rPr>
              <a:t> </a:t>
            </a:r>
          </a:p>
          <a:p>
            <a:endParaRPr lang="en-IN" dirty="0"/>
          </a:p>
          <a:p>
            <a:endParaRPr lang="en-IN" dirty="0"/>
          </a:p>
          <a:p>
            <a:endParaRPr lang="en-IN" dirty="0"/>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19911417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D3749C-8303-A284-A407-C5E60EA0DF0B}"/>
              </a:ext>
            </a:extLst>
          </p:cNvPr>
          <p:cNvSpPr txBox="1"/>
          <p:nvPr/>
        </p:nvSpPr>
        <p:spPr>
          <a:xfrm>
            <a:off x="1177159" y="1156138"/>
            <a:ext cx="9764110" cy="769441"/>
          </a:xfrm>
          <a:prstGeom prst="rect">
            <a:avLst/>
          </a:prstGeom>
          <a:noFill/>
        </p:spPr>
        <p:txBody>
          <a:bodyPr wrap="square" rtlCol="0">
            <a:spAutoFit/>
          </a:bodyPr>
          <a:lstStyle/>
          <a:p>
            <a:r>
              <a:rPr lang="en-IN" sz="4400" b="1" dirty="0">
                <a:latin typeface="Playfair Display" panose="00000500000000000000" pitchFamily="2" charset="0"/>
              </a:rPr>
              <a:t>References:</a:t>
            </a:r>
          </a:p>
        </p:txBody>
      </p:sp>
      <p:sp>
        <p:nvSpPr>
          <p:cNvPr id="3" name="TextBox 2">
            <a:extLst>
              <a:ext uri="{FF2B5EF4-FFF2-40B4-BE49-F238E27FC236}">
                <a16:creationId xmlns:a16="http://schemas.microsoft.com/office/drawing/2014/main" id="{3CC78631-508A-C088-0D42-C20E2F0D9767}"/>
              </a:ext>
            </a:extLst>
          </p:cNvPr>
          <p:cNvSpPr txBox="1"/>
          <p:nvPr/>
        </p:nvSpPr>
        <p:spPr>
          <a:xfrm>
            <a:off x="1524000" y="2186152"/>
            <a:ext cx="11750565" cy="5447645"/>
          </a:xfrm>
          <a:prstGeom prst="rect">
            <a:avLst/>
          </a:prstGeom>
          <a:noFill/>
        </p:spPr>
        <p:txBody>
          <a:bodyPr wrap="square" rtlCol="0">
            <a:spAutoFit/>
          </a:bodyPr>
          <a:lstStyle/>
          <a:p>
            <a:pPr marL="342900" indent="-342900" algn="l">
              <a:lnSpc>
                <a:spcPts val="2250"/>
              </a:lnSpc>
              <a:spcBef>
                <a:spcPts val="2000"/>
              </a:spcBef>
              <a:spcAft>
                <a:spcPts val="1000"/>
              </a:spcAft>
              <a:buAutoNum type="arabicPeriod"/>
            </a:pPr>
            <a:r>
              <a:rPr lang="en-IN" sz="2400" b="0" i="0" dirty="0">
                <a:solidFill>
                  <a:srgbClr val="000000"/>
                </a:solidFill>
                <a:effectLst/>
                <a:latin typeface="Cambria" panose="02040503050406030204" pitchFamily="18" charset="0"/>
              </a:rPr>
              <a:t>Movie Recommender Systems: Concepts, Methods, Challenges, and Future Directions </a:t>
            </a:r>
            <a:r>
              <a:rPr lang="en-IN" sz="2000" b="0" i="0" u="sng" dirty="0" err="1">
                <a:solidFill>
                  <a:srgbClr val="376FAA"/>
                </a:solidFill>
                <a:effectLst/>
                <a:latin typeface="Cambria" panose="02040503050406030204" pitchFamily="18" charset="0"/>
                <a:ea typeface="Cambria" panose="02040503050406030204" pitchFamily="18" charset="0"/>
                <a:hlinkClick r:id="rId2"/>
              </a:rPr>
              <a:t>Sambandam</a:t>
            </a:r>
            <a:r>
              <a:rPr lang="en-IN" sz="2000" b="0" i="0" u="sng" dirty="0">
                <a:solidFill>
                  <a:srgbClr val="376FAA"/>
                </a:solidFill>
                <a:effectLst/>
                <a:latin typeface="Cambria" panose="02040503050406030204" pitchFamily="18" charset="0"/>
                <a:ea typeface="Cambria" panose="02040503050406030204" pitchFamily="18" charset="0"/>
                <a:hlinkClick r:id="rId2"/>
              </a:rPr>
              <a:t> Jayalakshmi</a:t>
            </a:r>
            <a:r>
              <a:rPr lang="en-IN" sz="2000" b="0" i="0" dirty="0">
                <a:solidFill>
                  <a:srgbClr val="212121"/>
                </a:solidFill>
                <a:effectLst/>
                <a:latin typeface="Cambria" panose="02040503050406030204" pitchFamily="18" charset="0"/>
                <a:ea typeface="Cambria" panose="02040503050406030204" pitchFamily="18" charset="0"/>
              </a:rPr>
              <a:t>,</a:t>
            </a:r>
            <a:r>
              <a:rPr lang="en-IN" sz="2000" b="0" i="0" baseline="30000" dirty="0">
                <a:solidFill>
                  <a:srgbClr val="212121"/>
                </a:solidFill>
                <a:effectLst/>
                <a:latin typeface="Cambria" panose="02040503050406030204" pitchFamily="18" charset="0"/>
                <a:ea typeface="Cambria" panose="02040503050406030204" pitchFamily="18" charset="0"/>
              </a:rPr>
              <a:t>1</a:t>
            </a:r>
            <a:r>
              <a:rPr lang="en-IN" sz="2000" b="0" i="0" dirty="0">
                <a:solidFill>
                  <a:srgbClr val="212121"/>
                </a:solidFill>
                <a:effectLst/>
                <a:latin typeface="Cambria" panose="02040503050406030204" pitchFamily="18" charset="0"/>
                <a:ea typeface="Cambria" panose="02040503050406030204" pitchFamily="18" charset="0"/>
              </a:rPr>
              <a:t> </a:t>
            </a:r>
            <a:r>
              <a:rPr lang="en-IN" sz="2000" b="0" i="0" u="sng" dirty="0">
                <a:solidFill>
                  <a:srgbClr val="376FAA"/>
                </a:solidFill>
                <a:effectLst/>
                <a:latin typeface="Cambria" panose="02040503050406030204" pitchFamily="18" charset="0"/>
                <a:ea typeface="Cambria" panose="02040503050406030204" pitchFamily="18" charset="0"/>
                <a:hlinkClick r:id="rId3"/>
              </a:rPr>
              <a:t>Narayanan Ganesh</a:t>
            </a:r>
            <a:r>
              <a:rPr lang="en-IN" sz="2000" b="0" i="0" dirty="0">
                <a:solidFill>
                  <a:srgbClr val="212121"/>
                </a:solidFill>
                <a:effectLst/>
                <a:latin typeface="Cambria" panose="02040503050406030204" pitchFamily="18" charset="0"/>
                <a:ea typeface="Cambria" panose="02040503050406030204" pitchFamily="18" charset="0"/>
              </a:rPr>
              <a:t>,</a:t>
            </a:r>
            <a:r>
              <a:rPr lang="en-IN" sz="2000" b="0" i="0" baseline="30000" dirty="0">
                <a:solidFill>
                  <a:srgbClr val="212121"/>
                </a:solidFill>
                <a:effectLst/>
                <a:latin typeface="Cambria" panose="02040503050406030204" pitchFamily="18" charset="0"/>
                <a:ea typeface="Cambria" panose="02040503050406030204" pitchFamily="18" charset="0"/>
              </a:rPr>
              <a:t>1</a:t>
            </a:r>
            <a:r>
              <a:rPr lang="en-IN" sz="2000" b="0" i="0" dirty="0">
                <a:solidFill>
                  <a:srgbClr val="212121"/>
                </a:solidFill>
                <a:effectLst/>
                <a:latin typeface="Cambria" panose="02040503050406030204" pitchFamily="18" charset="0"/>
                <a:ea typeface="Cambria" panose="02040503050406030204" pitchFamily="18" charset="0"/>
              </a:rPr>
              <a:t> </a:t>
            </a:r>
            <a:r>
              <a:rPr lang="en-IN" sz="2000" b="0" i="0" u="sng" dirty="0">
                <a:solidFill>
                  <a:srgbClr val="376FAA"/>
                </a:solidFill>
                <a:effectLst/>
                <a:latin typeface="Cambria" panose="02040503050406030204" pitchFamily="18" charset="0"/>
                <a:ea typeface="Cambria" panose="02040503050406030204" pitchFamily="18" charset="0"/>
                <a:hlinkClick r:id="rId4"/>
              </a:rPr>
              <a:t>Robert Čep</a:t>
            </a:r>
            <a:r>
              <a:rPr lang="en-IN" sz="2000" b="0" i="0" dirty="0">
                <a:solidFill>
                  <a:srgbClr val="212121"/>
                </a:solidFill>
                <a:effectLst/>
                <a:latin typeface="Cambria" panose="02040503050406030204" pitchFamily="18" charset="0"/>
                <a:ea typeface="Cambria" panose="02040503050406030204" pitchFamily="18" charset="0"/>
              </a:rPr>
              <a:t>,</a:t>
            </a:r>
            <a:r>
              <a:rPr lang="en-IN" sz="2000" b="0" i="0" baseline="30000" dirty="0">
                <a:solidFill>
                  <a:srgbClr val="212121"/>
                </a:solidFill>
                <a:effectLst/>
                <a:latin typeface="Cambria" panose="02040503050406030204" pitchFamily="18" charset="0"/>
                <a:ea typeface="Cambria" panose="02040503050406030204" pitchFamily="18" charset="0"/>
              </a:rPr>
              <a:t>2,*</a:t>
            </a:r>
            <a:r>
              <a:rPr lang="en-IN" sz="2000" b="0" i="0" dirty="0">
                <a:solidFill>
                  <a:srgbClr val="212121"/>
                </a:solidFill>
                <a:effectLst/>
                <a:latin typeface="Cambria" panose="02040503050406030204" pitchFamily="18" charset="0"/>
                <a:ea typeface="Cambria" panose="02040503050406030204" pitchFamily="18" charset="0"/>
              </a:rPr>
              <a:t> and </a:t>
            </a:r>
            <a:r>
              <a:rPr lang="en-IN" sz="2000" b="0" i="0" u="sng" dirty="0" err="1">
                <a:solidFill>
                  <a:srgbClr val="376FAA"/>
                </a:solidFill>
                <a:effectLst/>
                <a:latin typeface="Cambria" panose="02040503050406030204" pitchFamily="18" charset="0"/>
                <a:ea typeface="Cambria" panose="02040503050406030204" pitchFamily="18" charset="0"/>
                <a:hlinkClick r:id="rId5"/>
              </a:rPr>
              <a:t>Janakiraman</a:t>
            </a:r>
            <a:r>
              <a:rPr lang="en-IN" sz="2000" b="0" i="0" u="sng" dirty="0">
                <a:solidFill>
                  <a:srgbClr val="376FAA"/>
                </a:solidFill>
                <a:effectLst/>
                <a:latin typeface="Cambria" panose="02040503050406030204" pitchFamily="18" charset="0"/>
                <a:ea typeface="Cambria" panose="02040503050406030204" pitchFamily="18" charset="0"/>
                <a:hlinkClick r:id="rId5"/>
              </a:rPr>
              <a:t> Senthil Murugan</a:t>
            </a:r>
            <a:r>
              <a:rPr lang="en-IN" sz="2000" b="0" i="0" baseline="30000" dirty="0">
                <a:solidFill>
                  <a:srgbClr val="212121"/>
                </a:solidFill>
                <a:effectLst/>
                <a:latin typeface="Cambria" panose="02040503050406030204" pitchFamily="18" charset="0"/>
                <a:ea typeface="Cambria" panose="02040503050406030204" pitchFamily="18" charset="0"/>
              </a:rPr>
              <a:t>3</a:t>
            </a:r>
            <a:r>
              <a:rPr lang="en-IN" sz="2000" b="0" i="0" u="sng" dirty="0">
                <a:effectLst/>
                <a:latin typeface="Cambria" panose="02040503050406030204" pitchFamily="18" charset="0"/>
                <a:ea typeface="Cambria" panose="02040503050406030204" pitchFamily="18" charset="0"/>
              </a:rPr>
              <a:t>by national library of medicine</a:t>
            </a:r>
          </a:p>
          <a:p>
            <a:pPr algn="l"/>
            <a:r>
              <a:rPr lang="en-IN" sz="2000" dirty="0">
                <a:solidFill>
                  <a:srgbClr val="000000"/>
                </a:solidFill>
                <a:latin typeface="Cambria" panose="02040503050406030204" pitchFamily="18" charset="0"/>
                <a:ea typeface="Cambria" panose="02040503050406030204" pitchFamily="18" charset="0"/>
              </a:rPr>
              <a:t>2 .</a:t>
            </a:r>
            <a:r>
              <a:rPr lang="en-IN" sz="2000" b="0" i="0" dirty="0">
                <a:solidFill>
                  <a:srgbClr val="000000"/>
                </a:solidFill>
                <a:effectLst/>
                <a:latin typeface="Cambria" panose="02040503050406030204" pitchFamily="18" charset="0"/>
                <a:ea typeface="Cambria" panose="02040503050406030204" pitchFamily="18" charset="0"/>
              </a:rPr>
              <a:t>Ghuli, P., Ghosh, A., </a:t>
            </a:r>
            <a:r>
              <a:rPr lang="en-IN" sz="2000" b="0" i="0" dirty="0" err="1">
                <a:solidFill>
                  <a:srgbClr val="000000"/>
                </a:solidFill>
                <a:effectLst/>
                <a:latin typeface="Cambria" panose="02040503050406030204" pitchFamily="18" charset="0"/>
                <a:ea typeface="Cambria" panose="02040503050406030204" pitchFamily="18" charset="0"/>
              </a:rPr>
              <a:t>Shettar</a:t>
            </a:r>
            <a:r>
              <a:rPr lang="en-IN" sz="2000" b="0" i="0" dirty="0">
                <a:solidFill>
                  <a:srgbClr val="000000"/>
                </a:solidFill>
                <a:effectLst/>
                <a:latin typeface="Cambria" panose="02040503050406030204" pitchFamily="18" charset="0"/>
                <a:ea typeface="Cambria" panose="02040503050406030204" pitchFamily="18" charset="0"/>
              </a:rPr>
              <a:t>, R.: A </a:t>
            </a:r>
            <a:r>
              <a:rPr lang="en-IN" sz="2000" b="0" i="0" dirty="0" err="1">
                <a:solidFill>
                  <a:srgbClr val="000000"/>
                </a:solidFill>
                <a:effectLst/>
                <a:latin typeface="Cambria" panose="02040503050406030204" pitchFamily="18" charset="0"/>
                <a:ea typeface="Cambria" panose="02040503050406030204" pitchFamily="18" charset="0"/>
              </a:rPr>
              <a:t>collaborativeﬁltering</a:t>
            </a:r>
            <a:r>
              <a:rPr lang="en-IN" sz="2000" b="0" i="0" dirty="0">
                <a:solidFill>
                  <a:srgbClr val="000000"/>
                </a:solidFill>
                <a:effectLst/>
                <a:latin typeface="Cambria" panose="02040503050406030204" pitchFamily="18" charset="0"/>
                <a:ea typeface="Cambria" panose="02040503050406030204" pitchFamily="18" charset="0"/>
              </a:rPr>
              <a:t> recommendation engine in a distributed</a:t>
            </a:r>
          </a:p>
          <a:p>
            <a:pPr algn="l"/>
            <a:r>
              <a:rPr lang="en-IN" sz="2000" b="0" i="0" dirty="0">
                <a:solidFill>
                  <a:srgbClr val="000000"/>
                </a:solidFill>
                <a:effectLst/>
                <a:latin typeface="Cambria" panose="02040503050406030204" pitchFamily="18" charset="0"/>
                <a:ea typeface="Cambria" panose="02040503050406030204" pitchFamily="18" charset="0"/>
              </a:rPr>
              <a:t>    environment. In: 2014 International Conference on Contemporary Computing and Informatics</a:t>
            </a:r>
          </a:p>
          <a:p>
            <a:pPr algn="l"/>
            <a:r>
              <a:rPr lang="en-IN" sz="2000" b="0" i="0" dirty="0">
                <a:solidFill>
                  <a:srgbClr val="000000"/>
                </a:solidFill>
                <a:effectLst/>
                <a:latin typeface="Cambria" panose="02040503050406030204" pitchFamily="18" charset="0"/>
                <a:ea typeface="Cambria" panose="02040503050406030204" pitchFamily="18" charset="0"/>
              </a:rPr>
              <a:t>    (IC3I). IEEE (2014)</a:t>
            </a:r>
          </a:p>
          <a:p>
            <a:pPr algn="l"/>
            <a:r>
              <a:rPr lang="en-IN" sz="2000" dirty="0">
                <a:solidFill>
                  <a:srgbClr val="000000"/>
                </a:solidFill>
                <a:latin typeface="Cambria" panose="02040503050406030204" pitchFamily="18" charset="0"/>
                <a:ea typeface="Cambria" panose="02040503050406030204" pitchFamily="18" charset="0"/>
              </a:rPr>
              <a:t>3</a:t>
            </a:r>
            <a:r>
              <a:rPr lang="en-IN" sz="2000" b="0" i="0" dirty="0">
                <a:solidFill>
                  <a:srgbClr val="000000"/>
                </a:solidFill>
                <a:effectLst/>
                <a:latin typeface="Cambria" panose="02040503050406030204" pitchFamily="18" charset="0"/>
                <a:ea typeface="Cambria" panose="02040503050406030204" pitchFamily="18" charset="0"/>
              </a:rPr>
              <a:t>. Zhao, L., et al.: Matrix factorization + for movie recommendation. In: IJCAI (2016)</a:t>
            </a:r>
          </a:p>
          <a:p>
            <a:pPr algn="l"/>
            <a:r>
              <a:rPr lang="en-IN" sz="2000" dirty="0">
                <a:solidFill>
                  <a:srgbClr val="000000"/>
                </a:solidFill>
                <a:latin typeface="Cambria" panose="02040503050406030204" pitchFamily="18" charset="0"/>
                <a:ea typeface="Cambria" panose="02040503050406030204" pitchFamily="18" charset="0"/>
              </a:rPr>
              <a:t>4</a:t>
            </a:r>
            <a:r>
              <a:rPr lang="en-IN" sz="2000" b="0" i="0" dirty="0">
                <a:solidFill>
                  <a:srgbClr val="000000"/>
                </a:solidFill>
                <a:effectLst/>
                <a:latin typeface="Cambria" panose="02040503050406030204" pitchFamily="18" charset="0"/>
                <a:ea typeface="Cambria" panose="02040503050406030204" pitchFamily="18" charset="0"/>
              </a:rPr>
              <a:t>. Bhatt, B.: A review paper on machine learning based recommendation system. Int. J. Eng. Dev.</a:t>
            </a:r>
          </a:p>
          <a:p>
            <a:pPr algn="l"/>
            <a:r>
              <a:rPr lang="en-IN" sz="2000" b="0" i="0" dirty="0">
                <a:solidFill>
                  <a:srgbClr val="000000"/>
                </a:solidFill>
                <a:effectLst/>
                <a:latin typeface="Cambria" panose="02040503050406030204" pitchFamily="18" charset="0"/>
                <a:ea typeface="Cambria" panose="02040503050406030204" pitchFamily="18" charset="0"/>
              </a:rPr>
              <a:t>     Res. (2014)</a:t>
            </a:r>
          </a:p>
          <a:p>
            <a:pPr algn="l"/>
            <a:r>
              <a:rPr lang="en-IN" sz="2000" dirty="0">
                <a:solidFill>
                  <a:srgbClr val="000000"/>
                </a:solidFill>
                <a:latin typeface="Cambria" panose="02040503050406030204" pitchFamily="18" charset="0"/>
                <a:ea typeface="Cambria" panose="02040503050406030204" pitchFamily="18" charset="0"/>
              </a:rPr>
              <a:t>5</a:t>
            </a:r>
            <a:r>
              <a:rPr lang="en-IN" sz="2000" b="0" i="0" dirty="0">
                <a:solidFill>
                  <a:srgbClr val="000000"/>
                </a:solidFill>
                <a:effectLst/>
                <a:latin typeface="Cambria" panose="02040503050406030204" pitchFamily="18" charset="0"/>
                <a:ea typeface="Cambria" panose="02040503050406030204" pitchFamily="18" charset="0"/>
              </a:rPr>
              <a:t>. Wakil, K., et al.: Improving web movie recommender system based on emotions. (IJACSA) Int.</a:t>
            </a:r>
          </a:p>
          <a:p>
            <a:pPr algn="l"/>
            <a:r>
              <a:rPr lang="en-IN" sz="2000" b="0" i="0" dirty="0">
                <a:solidFill>
                  <a:srgbClr val="000000"/>
                </a:solidFill>
                <a:effectLst/>
                <a:latin typeface="Cambria" panose="02040503050406030204" pitchFamily="18" charset="0"/>
                <a:ea typeface="Cambria" panose="02040503050406030204" pitchFamily="18" charset="0"/>
              </a:rPr>
              <a:t>     J. Adv. </a:t>
            </a:r>
            <a:r>
              <a:rPr lang="en-IN" sz="2000" b="0" i="0" dirty="0" err="1">
                <a:solidFill>
                  <a:srgbClr val="000000"/>
                </a:solidFill>
                <a:effectLst/>
                <a:latin typeface="Cambria" panose="02040503050406030204" pitchFamily="18" charset="0"/>
                <a:ea typeface="Cambria" panose="02040503050406030204" pitchFamily="18" charset="0"/>
              </a:rPr>
              <a:t>Comput</a:t>
            </a:r>
            <a:r>
              <a:rPr lang="en-IN" sz="2000" b="0" i="0" dirty="0">
                <a:solidFill>
                  <a:srgbClr val="000000"/>
                </a:solidFill>
                <a:effectLst/>
                <a:latin typeface="Cambria" panose="02040503050406030204" pitchFamily="18" charset="0"/>
                <a:ea typeface="Cambria" panose="02040503050406030204" pitchFamily="18" charset="0"/>
              </a:rPr>
              <a:t>. Sci. Appl. 6(2) (2015)</a:t>
            </a:r>
          </a:p>
          <a:p>
            <a:pPr algn="l"/>
            <a:r>
              <a:rPr lang="en-IN" sz="2000" dirty="0">
                <a:solidFill>
                  <a:srgbClr val="000000"/>
                </a:solidFill>
                <a:latin typeface="Cambria" panose="02040503050406030204" pitchFamily="18" charset="0"/>
                <a:ea typeface="Cambria" panose="02040503050406030204" pitchFamily="18" charset="0"/>
              </a:rPr>
              <a:t>6</a:t>
            </a:r>
            <a:r>
              <a:rPr lang="en-IN" sz="2000" b="0" i="0" dirty="0">
                <a:solidFill>
                  <a:srgbClr val="000000"/>
                </a:solidFill>
                <a:effectLst/>
                <a:latin typeface="Cambria" panose="02040503050406030204" pitchFamily="18" charset="0"/>
                <a:ea typeface="Cambria" panose="02040503050406030204" pitchFamily="18" charset="0"/>
              </a:rPr>
              <a:t>. Debnath, S., Ganguly, N., Mitra, P.: Feature weighting in content based recommendation system</a:t>
            </a:r>
          </a:p>
          <a:p>
            <a:pPr algn="l"/>
            <a:r>
              <a:rPr lang="en-IN" sz="2000" b="0" i="0" dirty="0">
                <a:solidFill>
                  <a:srgbClr val="000000"/>
                </a:solidFill>
                <a:effectLst/>
                <a:latin typeface="Cambria" panose="02040503050406030204" pitchFamily="18" charset="0"/>
                <a:ea typeface="Cambria" panose="02040503050406030204" pitchFamily="18" charset="0"/>
              </a:rPr>
              <a:t>     using social network analysis. In: Proceedings of the 17th International Conference on World</a:t>
            </a:r>
          </a:p>
          <a:p>
            <a:pPr algn="l"/>
            <a:r>
              <a:rPr lang="en-IN" sz="2000" b="0" i="0" dirty="0">
                <a:solidFill>
                  <a:srgbClr val="000000"/>
                </a:solidFill>
                <a:effectLst/>
                <a:latin typeface="Cambria" panose="02040503050406030204" pitchFamily="18" charset="0"/>
                <a:ea typeface="Cambria" panose="02040503050406030204" pitchFamily="18" charset="0"/>
              </a:rPr>
              <a:t>     Wide Web. ACM (2008)</a:t>
            </a:r>
          </a:p>
          <a:p>
            <a:pPr marL="342900" indent="-342900" algn="l">
              <a:lnSpc>
                <a:spcPts val="2250"/>
              </a:lnSpc>
              <a:spcBef>
                <a:spcPts val="2000"/>
              </a:spcBef>
              <a:spcAft>
                <a:spcPts val="1000"/>
              </a:spcAft>
              <a:buAutoNum type="arabicPeriod"/>
            </a:pPr>
            <a:endParaRPr lang="en-IN" sz="2000" b="0" i="0" dirty="0">
              <a:effectLst/>
              <a:latin typeface="Cambria" panose="02040503050406030204" pitchFamily="18" charset="0"/>
              <a:ea typeface="Cambria" panose="02040503050406030204" pitchFamily="18" charset="0"/>
            </a:endParaRPr>
          </a:p>
          <a:p>
            <a:endParaRPr lang="en-IN" dirty="0"/>
          </a:p>
        </p:txBody>
      </p:sp>
    </p:spTree>
    <p:extLst>
      <p:ext uri="{BB962C8B-B14F-4D97-AF65-F5344CB8AC3E}">
        <p14:creationId xmlns:p14="http://schemas.microsoft.com/office/powerpoint/2010/main" val="15756427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B47CD3-8F11-CB3F-453D-52EA9E507B13}"/>
              </a:ext>
            </a:extLst>
          </p:cNvPr>
          <p:cNvSpPr txBox="1"/>
          <p:nvPr/>
        </p:nvSpPr>
        <p:spPr>
          <a:xfrm>
            <a:off x="4708634" y="3321269"/>
            <a:ext cx="8366235" cy="1107996"/>
          </a:xfrm>
          <a:prstGeom prst="rect">
            <a:avLst/>
          </a:prstGeom>
          <a:noFill/>
        </p:spPr>
        <p:txBody>
          <a:bodyPr wrap="square" rtlCol="0">
            <a:spAutoFit/>
          </a:bodyPr>
          <a:lstStyle/>
          <a:p>
            <a:r>
              <a:rPr lang="en-IN" sz="6600" b="1" dirty="0">
                <a:latin typeface="Playfair Display" panose="00000500000000000000" pitchFamily="2" charset="0"/>
              </a:rPr>
              <a:t>THANK YOU</a:t>
            </a:r>
          </a:p>
        </p:txBody>
      </p:sp>
    </p:spTree>
    <p:extLst>
      <p:ext uri="{BB962C8B-B14F-4D97-AF65-F5344CB8AC3E}">
        <p14:creationId xmlns:p14="http://schemas.microsoft.com/office/powerpoint/2010/main" val="1679578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miley Face&quot; Images – Browse 572,102 Stock Photos, Vectors ...">
            <a:extLst>
              <a:ext uri="{FF2B5EF4-FFF2-40B4-BE49-F238E27FC236}">
                <a16:creationId xmlns:a16="http://schemas.microsoft.com/office/drawing/2014/main" id="{9F6BEE1A-70C3-9541-0E39-5474D14F2A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0221" y="2315908"/>
            <a:ext cx="3486026" cy="348602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A9DFF9B-F174-DF3F-6C1E-EF178AD73A65}"/>
              </a:ext>
            </a:extLst>
          </p:cNvPr>
          <p:cNvSpPr txBox="1"/>
          <p:nvPr/>
        </p:nvSpPr>
        <p:spPr>
          <a:xfrm>
            <a:off x="1240221" y="1208690"/>
            <a:ext cx="9280634" cy="646331"/>
          </a:xfrm>
          <a:prstGeom prst="rect">
            <a:avLst/>
          </a:prstGeom>
          <a:noFill/>
        </p:spPr>
        <p:txBody>
          <a:bodyPr wrap="square" rtlCol="0">
            <a:spAutoFit/>
          </a:bodyPr>
          <a:lstStyle/>
          <a:p>
            <a:r>
              <a:rPr lang="en-IN" sz="3600" b="1" u="sng" dirty="0">
                <a:latin typeface="Playfair Display" panose="00000500000000000000" pitchFamily="2" charset="0"/>
              </a:rPr>
              <a:t>Objective</a:t>
            </a:r>
          </a:p>
        </p:txBody>
      </p:sp>
      <p:pic>
        <p:nvPicPr>
          <p:cNvPr id="5" name="Picture 4">
            <a:extLst>
              <a:ext uri="{FF2B5EF4-FFF2-40B4-BE49-F238E27FC236}">
                <a16:creationId xmlns:a16="http://schemas.microsoft.com/office/drawing/2014/main" id="{A4E9DD7F-6559-3290-A8DB-664C4BC7B5B7}"/>
              </a:ext>
            </a:extLst>
          </p:cNvPr>
          <p:cNvPicPr>
            <a:picLocks noChangeAspect="1"/>
          </p:cNvPicPr>
          <p:nvPr/>
        </p:nvPicPr>
        <p:blipFill>
          <a:blip r:embed="rId3"/>
          <a:stretch>
            <a:fillRect/>
          </a:stretch>
        </p:blipFill>
        <p:spPr>
          <a:xfrm>
            <a:off x="63062" y="264900"/>
            <a:ext cx="14615487" cy="8227459"/>
          </a:xfrm>
          <a:prstGeom prst="rect">
            <a:avLst/>
          </a:prstGeom>
        </p:spPr>
      </p:pic>
      <p:sp>
        <p:nvSpPr>
          <p:cNvPr id="3" name="TextBox 2">
            <a:extLst>
              <a:ext uri="{FF2B5EF4-FFF2-40B4-BE49-F238E27FC236}">
                <a16:creationId xmlns:a16="http://schemas.microsoft.com/office/drawing/2014/main" id="{FD87A9FD-BFA2-1D69-86C2-8A3B2F192CFA}"/>
              </a:ext>
            </a:extLst>
          </p:cNvPr>
          <p:cNvSpPr txBox="1"/>
          <p:nvPr/>
        </p:nvSpPr>
        <p:spPr>
          <a:xfrm>
            <a:off x="4778800" y="1615183"/>
            <a:ext cx="7672552" cy="3170099"/>
          </a:xfrm>
          <a:prstGeom prst="rect">
            <a:avLst/>
          </a:prstGeom>
          <a:noFill/>
        </p:spPr>
        <p:txBody>
          <a:bodyPr wrap="square" rtlCol="0">
            <a:spAutoFit/>
          </a:bodyPr>
          <a:lstStyle/>
          <a:p>
            <a:pPr marL="0" indent="0">
              <a:buNone/>
            </a:pPr>
            <a:r>
              <a:rPr lang="en-US" sz="2000" dirty="0">
                <a:latin typeface="Open Sans" panose="020B0606030504020204" pitchFamily="34" charset="0"/>
                <a:ea typeface="Open Sans" panose="020B0606030504020204" pitchFamily="34" charset="0"/>
                <a:cs typeface="Open Sans" panose="020B0606030504020204" pitchFamily="34" charset="0"/>
              </a:rPr>
              <a:t>The goal of a movie recommendation system in a machine learning project is to make users happy by giving them movie suggestions they're likely to love. It does this by looking at what movies users have liked before, how they've behaved on the platform, and some basic info about them. The idea is to give each person recommendations that fit their unique tastes, making their time spent watching movies more enjoyable. The system wants to keep users around, get them to watch more movies, and use smart computer algorithms to keep getting better at suggesting films that users will really like.</a:t>
            </a:r>
          </a:p>
        </p:txBody>
      </p:sp>
      <p:pic>
        <p:nvPicPr>
          <p:cNvPr id="1028" name="Picture 4" descr="105 White Happy Face :) Smiley | #ffffff by YourSmileyFace | Redbubble | Happy  face drawing, Happy smiley face, Happy face images">
            <a:extLst>
              <a:ext uri="{FF2B5EF4-FFF2-40B4-BE49-F238E27FC236}">
                <a16:creationId xmlns:a16="http://schemas.microsoft.com/office/drawing/2014/main" id="{6A210193-4293-1F25-3A7E-5134E87000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83122" y="2128671"/>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5169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sp>
        <p:nvSpPr>
          <p:cNvPr id="4" name="Text 2"/>
          <p:cNvSpPr/>
          <p:nvPr/>
        </p:nvSpPr>
        <p:spPr>
          <a:xfrm>
            <a:off x="2148007" y="599837"/>
            <a:ext cx="4351258" cy="679847"/>
          </a:xfrm>
          <a:prstGeom prst="rect">
            <a:avLst/>
          </a:prstGeom>
          <a:noFill/>
          <a:ln/>
        </p:spPr>
        <p:txBody>
          <a:bodyPr wrap="none" rtlCol="0" anchor="t"/>
          <a:lstStyle/>
          <a:p>
            <a:pPr marL="0" indent="0">
              <a:lnSpc>
                <a:spcPts val="5353"/>
              </a:lnSpc>
              <a:buNone/>
            </a:pPr>
            <a:endParaRPr lang="en-US" sz="4283" dirty="0"/>
          </a:p>
        </p:txBody>
      </p:sp>
      <p:pic>
        <p:nvPicPr>
          <p:cNvPr id="5" name="Image 0" descr="preencoded.png"/>
          <p:cNvPicPr>
            <a:picLocks noChangeAspect="1"/>
          </p:cNvPicPr>
          <p:nvPr/>
        </p:nvPicPr>
        <p:blipFill>
          <a:blip r:embed="rId3"/>
          <a:stretch>
            <a:fillRect/>
          </a:stretch>
        </p:blipFill>
        <p:spPr>
          <a:xfrm>
            <a:off x="600639" y="2292006"/>
            <a:ext cx="5898626" cy="3645588"/>
          </a:xfrm>
          <a:prstGeom prst="rect">
            <a:avLst/>
          </a:prstGeom>
        </p:spPr>
      </p:pic>
      <p:sp>
        <p:nvSpPr>
          <p:cNvPr id="6" name="Text 3"/>
          <p:cNvSpPr/>
          <p:nvPr/>
        </p:nvSpPr>
        <p:spPr>
          <a:xfrm>
            <a:off x="7640537" y="2653960"/>
            <a:ext cx="2796540" cy="339923"/>
          </a:xfrm>
          <a:prstGeom prst="rect">
            <a:avLst/>
          </a:prstGeom>
          <a:noFill/>
          <a:ln/>
        </p:spPr>
        <p:txBody>
          <a:bodyPr wrap="none" rtlCol="0" anchor="t"/>
          <a:lstStyle/>
          <a:p>
            <a:pPr marL="0" indent="0" algn="l">
              <a:lnSpc>
                <a:spcPts val="2677"/>
              </a:lnSpc>
              <a:buNone/>
            </a:pPr>
            <a:r>
              <a:rPr lang="en-US" sz="3600" b="1" u="sng" dirty="0">
                <a:solidFill>
                  <a:srgbClr val="101014"/>
                </a:solidFill>
                <a:latin typeface="Playfair Display" pitchFamily="34" charset="0"/>
                <a:ea typeface="Playfair Display" pitchFamily="34" charset="-122"/>
                <a:cs typeface="Playfair Display" pitchFamily="34" charset="-120"/>
              </a:rPr>
              <a:t>Purpose of the Project</a:t>
            </a:r>
            <a:endParaRPr lang="en-US" sz="3600" u="sng" dirty="0"/>
          </a:p>
        </p:txBody>
      </p:sp>
      <p:sp>
        <p:nvSpPr>
          <p:cNvPr id="7" name="Text 4"/>
          <p:cNvSpPr/>
          <p:nvPr/>
        </p:nvSpPr>
        <p:spPr>
          <a:xfrm>
            <a:off x="7014284" y="3383767"/>
            <a:ext cx="6238493" cy="2191442"/>
          </a:xfrm>
          <a:prstGeom prst="rect">
            <a:avLst/>
          </a:prstGeom>
          <a:noFill/>
          <a:ln/>
        </p:spPr>
        <p:txBody>
          <a:bodyPr wrap="square" rtlCol="0" anchor="t"/>
          <a:lstStyle/>
          <a:p>
            <a:pPr marL="0" indent="0" algn="l">
              <a:lnSpc>
                <a:spcPts val="2741"/>
              </a:lnSpc>
              <a:buNone/>
            </a:pPr>
            <a:r>
              <a:rPr lang="en-US" sz="2000" dirty="0">
                <a:solidFill>
                  <a:srgbClr val="39393C"/>
                </a:solidFill>
                <a:latin typeface="Open Sans" pitchFamily="34" charset="0"/>
                <a:ea typeface="Open Sans" pitchFamily="34" charset="-122"/>
                <a:cs typeface="Open Sans" pitchFamily="34" charset="-120"/>
              </a:rPr>
              <a:t>The purpose of this project is to create an accurate and efficient movie recommendation system that suggests the best movies based on a user’s preferences and behaviour.</a:t>
            </a:r>
            <a:endParaRPr lang="en-US" sz="2000" dirty="0"/>
          </a:p>
        </p:txBody>
      </p:sp>
      <p:sp>
        <p:nvSpPr>
          <p:cNvPr id="9" name="Text 5"/>
          <p:cNvSpPr/>
          <p:nvPr/>
        </p:nvSpPr>
        <p:spPr>
          <a:xfrm>
            <a:off x="7478197" y="5079325"/>
            <a:ext cx="5004078" cy="679847"/>
          </a:xfrm>
          <a:prstGeom prst="rect">
            <a:avLst/>
          </a:prstGeom>
          <a:noFill/>
          <a:ln/>
        </p:spPr>
        <p:txBody>
          <a:bodyPr wrap="square" rtlCol="0" anchor="t"/>
          <a:lstStyle/>
          <a:p>
            <a:pPr marL="0" indent="0" algn="l">
              <a:lnSpc>
                <a:spcPts val="2677"/>
              </a:lnSpc>
              <a:buNone/>
            </a:pPr>
            <a:endParaRPr lang="en-US" sz="2141" dirty="0"/>
          </a:p>
        </p:txBody>
      </p:sp>
      <p:sp>
        <p:nvSpPr>
          <p:cNvPr id="10" name="Text 6"/>
          <p:cNvSpPr/>
          <p:nvPr/>
        </p:nvSpPr>
        <p:spPr>
          <a:xfrm>
            <a:off x="7478197" y="5889665"/>
            <a:ext cx="5004078" cy="1740098"/>
          </a:xfrm>
          <a:prstGeom prst="rect">
            <a:avLst/>
          </a:prstGeom>
          <a:noFill/>
          <a:ln/>
        </p:spPr>
        <p:txBody>
          <a:bodyPr wrap="square" rtlCol="0" anchor="t"/>
          <a:lstStyle/>
          <a:p>
            <a:pPr marL="0" indent="0" algn="l">
              <a:lnSpc>
                <a:spcPts val="2741"/>
              </a:lnSpc>
              <a:buNone/>
            </a:pPr>
            <a:endParaRPr lang="en-US" sz="1713"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preencoded.png">
            <a:extLst>
              <a:ext uri="{FF2B5EF4-FFF2-40B4-BE49-F238E27FC236}">
                <a16:creationId xmlns:a16="http://schemas.microsoft.com/office/drawing/2014/main" id="{7916CA3C-1AAC-F6B8-D872-802CB02AFF36}"/>
              </a:ext>
            </a:extLst>
          </p:cNvPr>
          <p:cNvPicPr>
            <a:picLocks noChangeAspect="1"/>
          </p:cNvPicPr>
          <p:nvPr/>
        </p:nvPicPr>
        <p:blipFill>
          <a:blip r:embed="rId2"/>
          <a:stretch>
            <a:fillRect/>
          </a:stretch>
        </p:blipFill>
        <p:spPr>
          <a:xfrm>
            <a:off x="8014224" y="2292808"/>
            <a:ext cx="6238810" cy="3855744"/>
          </a:xfrm>
          <a:prstGeom prst="rect">
            <a:avLst/>
          </a:prstGeom>
        </p:spPr>
      </p:pic>
      <p:sp>
        <p:nvSpPr>
          <p:cNvPr id="4" name="TextBox 3">
            <a:extLst>
              <a:ext uri="{FF2B5EF4-FFF2-40B4-BE49-F238E27FC236}">
                <a16:creationId xmlns:a16="http://schemas.microsoft.com/office/drawing/2014/main" id="{0E2A4F19-D5C1-A353-BE7A-CA7972776551}"/>
              </a:ext>
            </a:extLst>
          </p:cNvPr>
          <p:cNvSpPr txBox="1"/>
          <p:nvPr/>
        </p:nvSpPr>
        <p:spPr>
          <a:xfrm>
            <a:off x="304799" y="1510075"/>
            <a:ext cx="9606455" cy="474041"/>
          </a:xfrm>
          <a:prstGeom prst="rect">
            <a:avLst/>
          </a:prstGeom>
          <a:noFill/>
        </p:spPr>
        <p:txBody>
          <a:bodyPr wrap="square">
            <a:spAutoFit/>
          </a:bodyPr>
          <a:lstStyle/>
          <a:p>
            <a:pPr marL="0" indent="0" algn="l">
              <a:lnSpc>
                <a:spcPts val="2677"/>
              </a:lnSpc>
              <a:buNone/>
            </a:pPr>
            <a:r>
              <a:rPr lang="en-US" sz="3600" b="1" u="sng" dirty="0">
                <a:solidFill>
                  <a:srgbClr val="101014"/>
                </a:solidFill>
                <a:latin typeface="Playfair Display" pitchFamily="34" charset="0"/>
                <a:ea typeface="Playfair Display" pitchFamily="34" charset="-122"/>
                <a:cs typeface="Playfair Display" pitchFamily="34" charset="-120"/>
              </a:rPr>
              <a:t>Importance of Movie Recommendation Systems</a:t>
            </a:r>
            <a:endParaRPr lang="en-US" sz="3600" u="sng" dirty="0"/>
          </a:p>
        </p:txBody>
      </p:sp>
      <p:sp>
        <p:nvSpPr>
          <p:cNvPr id="6" name="TextBox 5">
            <a:extLst>
              <a:ext uri="{FF2B5EF4-FFF2-40B4-BE49-F238E27FC236}">
                <a16:creationId xmlns:a16="http://schemas.microsoft.com/office/drawing/2014/main" id="{38DF388D-0B45-B09B-7781-B8783009DE41}"/>
              </a:ext>
            </a:extLst>
          </p:cNvPr>
          <p:cNvSpPr txBox="1"/>
          <p:nvPr/>
        </p:nvSpPr>
        <p:spPr>
          <a:xfrm>
            <a:off x="377366" y="3123551"/>
            <a:ext cx="7315200" cy="2150653"/>
          </a:xfrm>
          <a:prstGeom prst="rect">
            <a:avLst/>
          </a:prstGeom>
          <a:noFill/>
        </p:spPr>
        <p:txBody>
          <a:bodyPr wrap="square">
            <a:spAutoFit/>
          </a:bodyPr>
          <a:lstStyle/>
          <a:p>
            <a:pPr marL="0" indent="0" algn="ctr">
              <a:lnSpc>
                <a:spcPts val="2741"/>
              </a:lnSpc>
              <a:buNone/>
            </a:pPr>
            <a:r>
              <a:rPr lang="en-US" sz="2000" dirty="0">
                <a:solidFill>
                  <a:srgbClr val="39393C"/>
                </a:solidFill>
                <a:latin typeface="Open Sans" pitchFamily="34" charset="0"/>
                <a:ea typeface="Open Sans" pitchFamily="34" charset="-122"/>
                <a:cs typeface="Open Sans" pitchFamily="34" charset="-120"/>
              </a:rPr>
              <a:t>Nowadays, seeing movies are common. There are many OTT platform introduced for that so, Movie recommendation systems have become an increasingly important aspect of the movie industry and as well as OTT platforms, providing personalized recommendations for the audience, improving user experience and their sales.</a:t>
            </a:r>
            <a:endParaRPr lang="en-US" sz="2000" dirty="0"/>
          </a:p>
        </p:txBody>
      </p:sp>
    </p:spTree>
    <p:extLst>
      <p:ext uri="{BB962C8B-B14F-4D97-AF65-F5344CB8AC3E}">
        <p14:creationId xmlns:p14="http://schemas.microsoft.com/office/powerpoint/2010/main" val="260260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30195"/>
          </a:xfrm>
          <a:prstGeom prst="rect">
            <a:avLst/>
          </a:prstGeom>
          <a:solidFill>
            <a:srgbClr val="F3F3F7"/>
          </a:solidFill>
          <a:ln/>
        </p:spPr>
      </p:sp>
      <p:pic>
        <p:nvPicPr>
          <p:cNvPr id="4" name="Image 0" descr="preencoded.png"/>
          <p:cNvPicPr>
            <a:picLocks noChangeAspect="1"/>
          </p:cNvPicPr>
          <p:nvPr/>
        </p:nvPicPr>
        <p:blipFill>
          <a:blip r:embed="rId3"/>
          <a:stretch>
            <a:fillRect/>
          </a:stretch>
        </p:blipFill>
        <p:spPr>
          <a:xfrm>
            <a:off x="0" y="0"/>
            <a:ext cx="14630400" cy="2145625"/>
          </a:xfrm>
          <a:prstGeom prst="rect">
            <a:avLst/>
          </a:prstGeom>
        </p:spPr>
      </p:pic>
      <p:sp>
        <p:nvSpPr>
          <p:cNvPr id="5" name="Text 2"/>
          <p:cNvSpPr/>
          <p:nvPr/>
        </p:nvSpPr>
        <p:spPr>
          <a:xfrm>
            <a:off x="3238381" y="2617589"/>
            <a:ext cx="6842760" cy="536377"/>
          </a:xfrm>
          <a:prstGeom prst="rect">
            <a:avLst/>
          </a:prstGeom>
          <a:noFill/>
          <a:ln/>
        </p:spPr>
        <p:txBody>
          <a:bodyPr wrap="none" rtlCol="0" anchor="t"/>
          <a:lstStyle/>
          <a:p>
            <a:pPr marL="0" indent="0">
              <a:lnSpc>
                <a:spcPts val="4224"/>
              </a:lnSpc>
              <a:buNone/>
            </a:pPr>
            <a:r>
              <a:rPr lang="en-US" sz="3379" b="1" dirty="0">
                <a:solidFill>
                  <a:srgbClr val="101014"/>
                </a:solidFill>
                <a:latin typeface="Playfair Display" pitchFamily="34" charset="0"/>
                <a:ea typeface="Playfair Display" pitchFamily="34" charset="-122"/>
                <a:cs typeface="Playfair Display" pitchFamily="34" charset="-120"/>
              </a:rPr>
              <a:t>Data Collection and processing</a:t>
            </a:r>
            <a:endParaRPr lang="en-US" sz="3379" dirty="0"/>
          </a:p>
        </p:txBody>
      </p:sp>
      <p:sp>
        <p:nvSpPr>
          <p:cNvPr id="6" name="Shape 3"/>
          <p:cNvSpPr/>
          <p:nvPr/>
        </p:nvSpPr>
        <p:spPr>
          <a:xfrm>
            <a:off x="7298055" y="3411379"/>
            <a:ext cx="34290" cy="4346853"/>
          </a:xfrm>
          <a:prstGeom prst="rect">
            <a:avLst/>
          </a:prstGeom>
          <a:solidFill>
            <a:srgbClr val="E4E4ED"/>
          </a:solidFill>
          <a:ln/>
        </p:spPr>
      </p:sp>
      <p:sp>
        <p:nvSpPr>
          <p:cNvPr id="7" name="Shape 4"/>
          <p:cNvSpPr/>
          <p:nvPr/>
        </p:nvSpPr>
        <p:spPr>
          <a:xfrm>
            <a:off x="7508260" y="3721298"/>
            <a:ext cx="600789" cy="34290"/>
          </a:xfrm>
          <a:prstGeom prst="rect">
            <a:avLst/>
          </a:prstGeom>
          <a:solidFill>
            <a:srgbClr val="E4E4ED"/>
          </a:solidFill>
          <a:ln/>
        </p:spPr>
      </p:sp>
      <p:sp>
        <p:nvSpPr>
          <p:cNvPr id="8" name="Shape 5"/>
          <p:cNvSpPr/>
          <p:nvPr/>
        </p:nvSpPr>
        <p:spPr>
          <a:xfrm>
            <a:off x="7122140" y="3545443"/>
            <a:ext cx="386120" cy="386120"/>
          </a:xfrm>
          <a:prstGeom prst="roundRect">
            <a:avLst>
              <a:gd name="adj" fmla="val 26674"/>
            </a:avLst>
          </a:prstGeom>
          <a:solidFill>
            <a:srgbClr val="E4E4ED"/>
          </a:solidFill>
          <a:ln/>
        </p:spPr>
      </p:sp>
      <p:sp>
        <p:nvSpPr>
          <p:cNvPr id="9" name="Text 6"/>
          <p:cNvSpPr/>
          <p:nvPr/>
        </p:nvSpPr>
        <p:spPr>
          <a:xfrm>
            <a:off x="7265610" y="3577590"/>
            <a:ext cx="99060" cy="321826"/>
          </a:xfrm>
          <a:prstGeom prst="rect">
            <a:avLst/>
          </a:prstGeom>
          <a:noFill/>
          <a:ln/>
        </p:spPr>
        <p:txBody>
          <a:bodyPr wrap="none" rtlCol="0" anchor="t"/>
          <a:lstStyle/>
          <a:p>
            <a:pPr marL="0" indent="0" algn="ctr">
              <a:lnSpc>
                <a:spcPts val="2534"/>
              </a:lnSpc>
              <a:buNone/>
            </a:pPr>
            <a:r>
              <a:rPr lang="en-US" sz="2027" b="1" dirty="0">
                <a:solidFill>
                  <a:srgbClr val="101014"/>
                </a:solidFill>
                <a:latin typeface="Playfair Display" pitchFamily="34" charset="0"/>
                <a:ea typeface="Playfair Display" pitchFamily="34" charset="-122"/>
                <a:cs typeface="Playfair Display" pitchFamily="34" charset="-120"/>
              </a:rPr>
              <a:t>1</a:t>
            </a:r>
            <a:endParaRPr lang="en-US" sz="2027" dirty="0"/>
          </a:p>
        </p:txBody>
      </p:sp>
      <p:sp>
        <p:nvSpPr>
          <p:cNvPr id="10" name="Text 7"/>
          <p:cNvSpPr/>
          <p:nvPr/>
        </p:nvSpPr>
        <p:spPr>
          <a:xfrm>
            <a:off x="8259247" y="3582948"/>
            <a:ext cx="2209800" cy="268129"/>
          </a:xfrm>
          <a:prstGeom prst="rect">
            <a:avLst/>
          </a:prstGeom>
          <a:noFill/>
          <a:ln/>
        </p:spPr>
        <p:txBody>
          <a:bodyPr wrap="none" rtlCol="0" anchor="t"/>
          <a:lstStyle/>
          <a:p>
            <a:pPr marL="0" indent="0" algn="l">
              <a:lnSpc>
                <a:spcPts val="2112"/>
              </a:lnSpc>
              <a:buNone/>
            </a:pPr>
            <a:r>
              <a:rPr lang="en-US" b="1" dirty="0">
                <a:solidFill>
                  <a:srgbClr val="101014"/>
                </a:solidFill>
                <a:latin typeface="Playfair Display" pitchFamily="34" charset="0"/>
                <a:ea typeface="Playfair Display" pitchFamily="34" charset="-122"/>
                <a:cs typeface="Playfair Display" pitchFamily="34" charset="-120"/>
              </a:rPr>
              <a:t>Sources of Movie Data</a:t>
            </a:r>
            <a:endParaRPr lang="en-US" dirty="0"/>
          </a:p>
        </p:txBody>
      </p:sp>
      <p:sp>
        <p:nvSpPr>
          <p:cNvPr id="11" name="Text 8"/>
          <p:cNvSpPr/>
          <p:nvPr/>
        </p:nvSpPr>
        <p:spPr>
          <a:xfrm>
            <a:off x="8259247" y="3954066"/>
            <a:ext cx="3132773" cy="1373386"/>
          </a:xfrm>
          <a:prstGeom prst="rect">
            <a:avLst/>
          </a:prstGeom>
          <a:noFill/>
          <a:ln/>
        </p:spPr>
        <p:txBody>
          <a:bodyPr wrap="square" rtlCol="0" anchor="t"/>
          <a:lstStyle/>
          <a:p>
            <a:pPr marL="0" indent="0" algn="l">
              <a:lnSpc>
                <a:spcPts val="2163"/>
              </a:lnSpc>
              <a:buNone/>
            </a:pPr>
            <a:r>
              <a:rPr lang="en-US" sz="1400" dirty="0">
                <a:solidFill>
                  <a:srgbClr val="39393C"/>
                </a:solidFill>
                <a:latin typeface="Open Sans" pitchFamily="34" charset="0"/>
                <a:ea typeface="Open Sans" pitchFamily="34" charset="-122"/>
                <a:cs typeface="Open Sans" pitchFamily="34" charset="-120"/>
              </a:rPr>
              <a:t>We will be using a dataset, one of the most comprehensive sources of movie data available, containing numerous features and vote averages of nearly 4803 movies.</a:t>
            </a:r>
            <a:endParaRPr lang="en-US" sz="1400" dirty="0"/>
          </a:p>
        </p:txBody>
      </p:sp>
      <p:sp>
        <p:nvSpPr>
          <p:cNvPr id="12" name="Shape 9"/>
          <p:cNvSpPr/>
          <p:nvPr/>
        </p:nvSpPr>
        <p:spPr>
          <a:xfrm>
            <a:off x="6521351" y="4579382"/>
            <a:ext cx="600789" cy="34290"/>
          </a:xfrm>
          <a:prstGeom prst="rect">
            <a:avLst/>
          </a:prstGeom>
          <a:solidFill>
            <a:srgbClr val="E4E4ED"/>
          </a:solidFill>
          <a:ln/>
        </p:spPr>
      </p:sp>
      <p:sp>
        <p:nvSpPr>
          <p:cNvPr id="13" name="Shape 10"/>
          <p:cNvSpPr/>
          <p:nvPr/>
        </p:nvSpPr>
        <p:spPr>
          <a:xfrm>
            <a:off x="7122140" y="4403527"/>
            <a:ext cx="386120" cy="386120"/>
          </a:xfrm>
          <a:prstGeom prst="roundRect">
            <a:avLst>
              <a:gd name="adj" fmla="val 26674"/>
            </a:avLst>
          </a:prstGeom>
          <a:solidFill>
            <a:srgbClr val="E4E4ED"/>
          </a:solidFill>
          <a:ln/>
        </p:spPr>
      </p:sp>
      <p:sp>
        <p:nvSpPr>
          <p:cNvPr id="14" name="Text 11"/>
          <p:cNvSpPr/>
          <p:nvPr/>
        </p:nvSpPr>
        <p:spPr>
          <a:xfrm>
            <a:off x="7246560" y="4435673"/>
            <a:ext cx="137160" cy="321826"/>
          </a:xfrm>
          <a:prstGeom prst="rect">
            <a:avLst/>
          </a:prstGeom>
          <a:noFill/>
          <a:ln/>
        </p:spPr>
        <p:txBody>
          <a:bodyPr wrap="none" rtlCol="0" anchor="t"/>
          <a:lstStyle/>
          <a:p>
            <a:pPr marL="0" indent="0" algn="ctr">
              <a:lnSpc>
                <a:spcPts val="2534"/>
              </a:lnSpc>
              <a:buNone/>
            </a:pPr>
            <a:r>
              <a:rPr lang="en-US" sz="2027" b="1" dirty="0">
                <a:solidFill>
                  <a:srgbClr val="101014"/>
                </a:solidFill>
                <a:latin typeface="Playfair Display" pitchFamily="34" charset="0"/>
                <a:ea typeface="Playfair Display" pitchFamily="34" charset="-122"/>
                <a:cs typeface="Playfair Display" pitchFamily="34" charset="-120"/>
              </a:rPr>
              <a:t>2</a:t>
            </a:r>
            <a:endParaRPr lang="en-US" sz="2027" dirty="0"/>
          </a:p>
        </p:txBody>
      </p:sp>
      <p:sp>
        <p:nvSpPr>
          <p:cNvPr id="15" name="Text 12"/>
          <p:cNvSpPr/>
          <p:nvPr/>
        </p:nvSpPr>
        <p:spPr>
          <a:xfrm>
            <a:off x="3605093" y="4441031"/>
            <a:ext cx="2766060" cy="268129"/>
          </a:xfrm>
          <a:prstGeom prst="rect">
            <a:avLst/>
          </a:prstGeom>
          <a:noFill/>
          <a:ln/>
        </p:spPr>
        <p:txBody>
          <a:bodyPr wrap="none" rtlCol="0" anchor="t"/>
          <a:lstStyle/>
          <a:p>
            <a:pPr marL="0" indent="0" algn="r">
              <a:lnSpc>
                <a:spcPts val="2112"/>
              </a:lnSpc>
              <a:buNone/>
            </a:pPr>
            <a:r>
              <a:rPr lang="en-US" b="1" dirty="0">
                <a:solidFill>
                  <a:srgbClr val="101014"/>
                </a:solidFill>
                <a:latin typeface="Playfair Display" pitchFamily="34" charset="0"/>
                <a:ea typeface="Playfair Display" pitchFamily="34" charset="-122"/>
                <a:cs typeface="Playfair Display" pitchFamily="34" charset="-120"/>
              </a:rPr>
              <a:t>Data Filtering</a:t>
            </a:r>
            <a:endParaRPr lang="en-US" dirty="0"/>
          </a:p>
        </p:txBody>
      </p:sp>
      <p:sp>
        <p:nvSpPr>
          <p:cNvPr id="16" name="Text 13"/>
          <p:cNvSpPr/>
          <p:nvPr/>
        </p:nvSpPr>
        <p:spPr>
          <a:xfrm>
            <a:off x="3238381" y="4812149"/>
            <a:ext cx="3132773" cy="1648063"/>
          </a:xfrm>
          <a:prstGeom prst="rect">
            <a:avLst/>
          </a:prstGeom>
          <a:noFill/>
          <a:ln/>
        </p:spPr>
        <p:txBody>
          <a:bodyPr wrap="square" rtlCol="0" anchor="t"/>
          <a:lstStyle/>
          <a:p>
            <a:pPr marL="0" indent="0" algn="r">
              <a:lnSpc>
                <a:spcPts val="2163"/>
              </a:lnSpc>
              <a:buNone/>
            </a:pPr>
            <a:r>
              <a:rPr lang="en-US" sz="1352" dirty="0">
                <a:solidFill>
                  <a:srgbClr val="39393C"/>
                </a:solidFill>
                <a:latin typeface="Open Sans" pitchFamily="34" charset="0"/>
                <a:ea typeface="Open Sans" pitchFamily="34" charset="-122"/>
                <a:cs typeface="Open Sans" pitchFamily="34" charset="-120"/>
              </a:rPr>
              <a:t>We preprocessed the data to remove duplicates and null values, and then filtered the data by user votes, and, creating a clean dataset of relevant movies and users.</a:t>
            </a:r>
            <a:endParaRPr lang="en-US" sz="1352" dirty="0"/>
          </a:p>
        </p:txBody>
      </p:sp>
      <p:sp>
        <p:nvSpPr>
          <p:cNvPr id="17" name="Shape 14"/>
          <p:cNvSpPr/>
          <p:nvPr/>
        </p:nvSpPr>
        <p:spPr>
          <a:xfrm>
            <a:off x="7508260" y="5980509"/>
            <a:ext cx="600789" cy="34290"/>
          </a:xfrm>
          <a:prstGeom prst="rect">
            <a:avLst/>
          </a:prstGeom>
          <a:solidFill>
            <a:srgbClr val="E4E4ED"/>
          </a:solidFill>
          <a:ln/>
        </p:spPr>
      </p:sp>
      <p:sp>
        <p:nvSpPr>
          <p:cNvPr id="18" name="Shape 15"/>
          <p:cNvSpPr/>
          <p:nvPr/>
        </p:nvSpPr>
        <p:spPr>
          <a:xfrm>
            <a:off x="7122140" y="5804654"/>
            <a:ext cx="386120" cy="386120"/>
          </a:xfrm>
          <a:prstGeom prst="roundRect">
            <a:avLst>
              <a:gd name="adj" fmla="val 26674"/>
            </a:avLst>
          </a:prstGeom>
          <a:solidFill>
            <a:srgbClr val="E4E4ED"/>
          </a:solidFill>
          <a:ln/>
        </p:spPr>
      </p:sp>
      <p:sp>
        <p:nvSpPr>
          <p:cNvPr id="19" name="Text 16"/>
          <p:cNvSpPr/>
          <p:nvPr/>
        </p:nvSpPr>
        <p:spPr>
          <a:xfrm>
            <a:off x="7254180" y="5836801"/>
            <a:ext cx="121920" cy="321826"/>
          </a:xfrm>
          <a:prstGeom prst="rect">
            <a:avLst/>
          </a:prstGeom>
          <a:noFill/>
          <a:ln/>
        </p:spPr>
        <p:txBody>
          <a:bodyPr wrap="none" rtlCol="0" anchor="t"/>
          <a:lstStyle/>
          <a:p>
            <a:pPr marL="0" indent="0" algn="ctr">
              <a:lnSpc>
                <a:spcPts val="2534"/>
              </a:lnSpc>
              <a:buNone/>
            </a:pPr>
            <a:r>
              <a:rPr lang="en-US" sz="2027" b="1" dirty="0">
                <a:solidFill>
                  <a:srgbClr val="101014"/>
                </a:solidFill>
                <a:latin typeface="Playfair Display" pitchFamily="34" charset="0"/>
                <a:ea typeface="Playfair Display" pitchFamily="34" charset="-122"/>
                <a:cs typeface="Playfair Display" pitchFamily="34" charset="-120"/>
              </a:rPr>
              <a:t>3</a:t>
            </a:r>
            <a:endParaRPr lang="en-US" sz="2027" dirty="0"/>
          </a:p>
        </p:txBody>
      </p:sp>
      <p:sp>
        <p:nvSpPr>
          <p:cNvPr id="20" name="Text 17"/>
          <p:cNvSpPr/>
          <p:nvPr/>
        </p:nvSpPr>
        <p:spPr>
          <a:xfrm>
            <a:off x="8259247" y="5842159"/>
            <a:ext cx="2026920" cy="268129"/>
          </a:xfrm>
          <a:prstGeom prst="rect">
            <a:avLst/>
          </a:prstGeom>
          <a:noFill/>
          <a:ln/>
        </p:spPr>
        <p:txBody>
          <a:bodyPr wrap="none" rtlCol="0" anchor="t"/>
          <a:lstStyle/>
          <a:p>
            <a:pPr marL="0" indent="0" algn="l">
              <a:lnSpc>
                <a:spcPts val="2112"/>
              </a:lnSpc>
              <a:buNone/>
            </a:pPr>
            <a:r>
              <a:rPr lang="en-US" b="1" dirty="0">
                <a:solidFill>
                  <a:srgbClr val="101014"/>
                </a:solidFill>
                <a:latin typeface="Playfair Display" pitchFamily="34" charset="0"/>
                <a:ea typeface="Playfair Display" pitchFamily="34" charset="-122"/>
                <a:cs typeface="Playfair Display" pitchFamily="34" charset="-120"/>
              </a:rPr>
              <a:t>Feature Engineering</a:t>
            </a:r>
            <a:endParaRPr lang="en-US" dirty="0"/>
          </a:p>
        </p:txBody>
      </p:sp>
      <p:sp>
        <p:nvSpPr>
          <p:cNvPr id="21" name="Text 18"/>
          <p:cNvSpPr/>
          <p:nvPr/>
        </p:nvSpPr>
        <p:spPr>
          <a:xfrm>
            <a:off x="8259247" y="6213277"/>
            <a:ext cx="3132773" cy="1098709"/>
          </a:xfrm>
          <a:prstGeom prst="rect">
            <a:avLst/>
          </a:prstGeom>
          <a:noFill/>
          <a:ln/>
        </p:spPr>
        <p:txBody>
          <a:bodyPr wrap="square" rtlCol="0" anchor="t"/>
          <a:lstStyle/>
          <a:p>
            <a:pPr marL="0" indent="0" algn="l">
              <a:lnSpc>
                <a:spcPts val="2163"/>
              </a:lnSpc>
              <a:buNone/>
            </a:pPr>
            <a:r>
              <a:rPr lang="en-US" sz="1400" dirty="0">
                <a:solidFill>
                  <a:srgbClr val="39393C"/>
                </a:solidFill>
                <a:latin typeface="Open Sans" pitchFamily="34" charset="0"/>
                <a:ea typeface="Open Sans" pitchFamily="34" charset="-122"/>
                <a:cs typeface="Open Sans" pitchFamily="34" charset="-120"/>
              </a:rPr>
              <a:t>We engineered several movie features such as genres, directors, keywords, tagline to help facilitate the recommendation process.</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10510" y="0"/>
            <a:ext cx="14630400" cy="8229600"/>
          </a:xfrm>
          <a:prstGeom prst="rect">
            <a:avLst/>
          </a:prstGeom>
          <a:solidFill>
            <a:srgbClr val="F3F3F7"/>
          </a:solidFill>
          <a:ln/>
        </p:spPr>
      </p:sp>
      <p:sp>
        <p:nvSpPr>
          <p:cNvPr id="5" name="Text 2"/>
          <p:cNvSpPr/>
          <p:nvPr/>
        </p:nvSpPr>
        <p:spPr>
          <a:xfrm>
            <a:off x="328702" y="305398"/>
            <a:ext cx="6324600" cy="694373"/>
          </a:xfrm>
          <a:prstGeom prst="rect">
            <a:avLst/>
          </a:prstGeom>
          <a:noFill/>
          <a:ln/>
        </p:spPr>
        <p:txBody>
          <a:bodyPr wrap="none" rtlCol="0" anchor="t"/>
          <a:lstStyle/>
          <a:p>
            <a:pPr marL="0" indent="0">
              <a:lnSpc>
                <a:spcPts val="5468"/>
              </a:lnSpc>
              <a:buNone/>
            </a:pPr>
            <a:r>
              <a:rPr lang="en-US" sz="4374" b="1" u="sng" dirty="0">
                <a:solidFill>
                  <a:srgbClr val="101014"/>
                </a:solidFill>
                <a:latin typeface="Playfair Display" pitchFamily="34" charset="0"/>
                <a:ea typeface="Playfair Display" pitchFamily="34" charset="-122"/>
                <a:cs typeface="Playfair Display" pitchFamily="34" charset="-120"/>
              </a:rPr>
              <a:t>Methods of making a Movie Recommendation System </a:t>
            </a:r>
            <a:endParaRPr lang="en-US" sz="4374" u="sng" dirty="0"/>
          </a:p>
        </p:txBody>
      </p:sp>
      <p:sp>
        <p:nvSpPr>
          <p:cNvPr id="6" name="Shape 3"/>
          <p:cNvSpPr/>
          <p:nvPr/>
        </p:nvSpPr>
        <p:spPr>
          <a:xfrm>
            <a:off x="328702" y="1522809"/>
            <a:ext cx="4542115" cy="3767971"/>
          </a:xfrm>
          <a:prstGeom prst="roundRect">
            <a:avLst>
              <a:gd name="adj" fmla="val 3538"/>
            </a:avLst>
          </a:prstGeom>
          <a:solidFill>
            <a:srgbClr val="E4E4ED"/>
          </a:solidFill>
          <a:ln/>
        </p:spPr>
        <p:txBody>
          <a:bodyPr/>
          <a:lstStyle/>
          <a:p>
            <a:endParaRPr lang="en-IN" dirty="0"/>
          </a:p>
        </p:txBody>
      </p:sp>
      <p:sp>
        <p:nvSpPr>
          <p:cNvPr id="7" name="Text 4"/>
          <p:cNvSpPr/>
          <p:nvPr/>
        </p:nvSpPr>
        <p:spPr>
          <a:xfrm>
            <a:off x="928414" y="1835314"/>
            <a:ext cx="2887980" cy="347186"/>
          </a:xfrm>
          <a:prstGeom prst="rect">
            <a:avLst/>
          </a:prstGeom>
          <a:noFill/>
          <a:ln/>
        </p:spPr>
        <p:txBody>
          <a:bodyPr wrap="none" rtlCol="0" anchor="t"/>
          <a:lstStyle/>
          <a:p>
            <a:pPr marL="0" indent="0">
              <a:lnSpc>
                <a:spcPts val="2734"/>
              </a:lnSpc>
              <a:buNone/>
            </a:pPr>
            <a:r>
              <a:rPr lang="en-US" sz="2187" b="1" u="sng" dirty="0">
                <a:solidFill>
                  <a:srgbClr val="101014"/>
                </a:solidFill>
                <a:latin typeface="Playfair Display" pitchFamily="34" charset="0"/>
              </a:rPr>
              <a:t>Popularity-based system</a:t>
            </a:r>
            <a:endParaRPr lang="en-US" sz="2187" u="sng" dirty="0"/>
          </a:p>
        </p:txBody>
      </p:sp>
      <p:sp>
        <p:nvSpPr>
          <p:cNvPr id="8" name="Text 5"/>
          <p:cNvSpPr/>
          <p:nvPr/>
        </p:nvSpPr>
        <p:spPr>
          <a:xfrm>
            <a:off x="393025" y="1920981"/>
            <a:ext cx="4097774" cy="2843213"/>
          </a:xfrm>
          <a:prstGeom prst="rect">
            <a:avLst/>
          </a:prstGeom>
          <a:noFill/>
          <a:ln/>
        </p:spPr>
        <p:txBody>
          <a:bodyPr wrap="square" rtlCol="0" anchor="t"/>
          <a:lstStyle/>
          <a:p>
            <a:pPr marL="0" indent="0">
              <a:lnSpc>
                <a:spcPts val="2799"/>
              </a:lnSpc>
              <a:buNone/>
            </a:pPr>
            <a:endParaRPr lang="en-US" sz="1750" dirty="0"/>
          </a:p>
        </p:txBody>
      </p:sp>
      <p:sp>
        <p:nvSpPr>
          <p:cNvPr id="9" name="Shape 6"/>
          <p:cNvSpPr/>
          <p:nvPr/>
        </p:nvSpPr>
        <p:spPr>
          <a:xfrm>
            <a:off x="5199519" y="1522809"/>
            <a:ext cx="4542115" cy="3767971"/>
          </a:xfrm>
          <a:prstGeom prst="roundRect">
            <a:avLst>
              <a:gd name="adj" fmla="val 3538"/>
            </a:avLst>
          </a:prstGeom>
          <a:solidFill>
            <a:srgbClr val="E4E4ED"/>
          </a:solidFill>
          <a:ln/>
        </p:spPr>
      </p:sp>
      <p:sp>
        <p:nvSpPr>
          <p:cNvPr id="10" name="Text 7"/>
          <p:cNvSpPr/>
          <p:nvPr/>
        </p:nvSpPr>
        <p:spPr>
          <a:xfrm>
            <a:off x="5767524" y="1747388"/>
            <a:ext cx="3070860" cy="347186"/>
          </a:xfrm>
          <a:prstGeom prst="rect">
            <a:avLst/>
          </a:prstGeom>
          <a:noFill/>
          <a:ln/>
        </p:spPr>
        <p:txBody>
          <a:bodyPr wrap="none" rtlCol="0" anchor="t"/>
          <a:lstStyle/>
          <a:p>
            <a:pPr marL="0" indent="0">
              <a:lnSpc>
                <a:spcPts val="2734"/>
              </a:lnSpc>
              <a:buNone/>
            </a:pPr>
            <a:r>
              <a:rPr lang="en-US" sz="2187" b="1" u="sng" dirty="0">
                <a:solidFill>
                  <a:srgbClr val="101014"/>
                </a:solidFill>
                <a:latin typeface="Playfair Display" pitchFamily="34" charset="0"/>
                <a:ea typeface="Playfair Display" pitchFamily="34" charset="-122"/>
                <a:cs typeface="Playfair Display" pitchFamily="34" charset="-120"/>
              </a:rPr>
              <a:t>Content-based system</a:t>
            </a:r>
            <a:endParaRPr lang="en-US" sz="2187" u="sng" dirty="0"/>
          </a:p>
        </p:txBody>
      </p:sp>
      <p:sp>
        <p:nvSpPr>
          <p:cNvPr id="11" name="Text 8"/>
          <p:cNvSpPr/>
          <p:nvPr/>
        </p:nvSpPr>
        <p:spPr>
          <a:xfrm>
            <a:off x="5421689" y="2182500"/>
            <a:ext cx="4097774" cy="1777008"/>
          </a:xfrm>
          <a:prstGeom prst="rect">
            <a:avLst/>
          </a:prstGeom>
          <a:noFill/>
          <a:ln/>
        </p:spPr>
        <p:txBody>
          <a:bodyPr wrap="square" rtlCol="0" anchor="t"/>
          <a:lstStyle/>
          <a:p>
            <a:pPr marL="0" indent="0">
              <a:lnSpc>
                <a:spcPts val="2799"/>
              </a:lnSpc>
              <a:buNone/>
            </a:pPr>
            <a:r>
              <a:rPr lang="en-US" dirty="0">
                <a:solidFill>
                  <a:srgbClr val="39393C"/>
                </a:solidFill>
                <a:latin typeface="Open Sans" pitchFamily="34" charset="0"/>
                <a:ea typeface="Open Sans" pitchFamily="34" charset="-122"/>
                <a:cs typeface="Open Sans" pitchFamily="34" charset="-120"/>
              </a:rPr>
              <a:t>Content-based filtering uses movie features such as genres, directors, actors and voting_averages to recommend movies with similar characteristics to those the user has enjoyed in the past.</a:t>
            </a:r>
            <a:endParaRPr lang="en-US" dirty="0"/>
          </a:p>
        </p:txBody>
      </p:sp>
      <p:sp>
        <p:nvSpPr>
          <p:cNvPr id="12" name="Shape 9"/>
          <p:cNvSpPr/>
          <p:nvPr/>
        </p:nvSpPr>
        <p:spPr>
          <a:xfrm>
            <a:off x="9866611" y="1573794"/>
            <a:ext cx="4542115" cy="3716985"/>
          </a:xfrm>
          <a:prstGeom prst="roundRect">
            <a:avLst>
              <a:gd name="adj" fmla="val 8151"/>
            </a:avLst>
          </a:prstGeom>
          <a:solidFill>
            <a:srgbClr val="E4E4ED"/>
          </a:solidFill>
          <a:ln/>
        </p:spPr>
      </p:sp>
      <p:sp>
        <p:nvSpPr>
          <p:cNvPr id="13" name="Text 10"/>
          <p:cNvSpPr/>
          <p:nvPr/>
        </p:nvSpPr>
        <p:spPr>
          <a:xfrm>
            <a:off x="10381431" y="1794576"/>
            <a:ext cx="2468880" cy="347186"/>
          </a:xfrm>
          <a:prstGeom prst="rect">
            <a:avLst/>
          </a:prstGeom>
          <a:noFill/>
          <a:ln/>
        </p:spPr>
        <p:txBody>
          <a:bodyPr wrap="none" rtlCol="0" anchor="t"/>
          <a:lstStyle/>
          <a:p>
            <a:pPr marL="0" indent="0">
              <a:lnSpc>
                <a:spcPts val="2734"/>
              </a:lnSpc>
              <a:buNone/>
            </a:pPr>
            <a:r>
              <a:rPr lang="en-US" sz="2187" b="1" u="sng" dirty="0">
                <a:solidFill>
                  <a:srgbClr val="101014"/>
                </a:solidFill>
                <a:latin typeface="Playfair Display" pitchFamily="34" charset="0"/>
              </a:rPr>
              <a:t>Collaborative-based system</a:t>
            </a:r>
            <a:endParaRPr lang="en-US" sz="2187" u="sng" dirty="0"/>
          </a:p>
        </p:txBody>
      </p:sp>
      <p:sp>
        <p:nvSpPr>
          <p:cNvPr id="14" name="Text 11"/>
          <p:cNvSpPr/>
          <p:nvPr/>
        </p:nvSpPr>
        <p:spPr>
          <a:xfrm>
            <a:off x="10270047" y="2179537"/>
            <a:ext cx="3831940" cy="710803"/>
          </a:xfrm>
          <a:prstGeom prst="rect">
            <a:avLst/>
          </a:prstGeom>
          <a:noFill/>
          <a:ln/>
        </p:spPr>
        <p:txBody>
          <a:bodyPr wrap="square" rtlCol="0" anchor="t"/>
          <a:lstStyle/>
          <a:p>
            <a:pPr marL="0" indent="0">
              <a:lnSpc>
                <a:spcPts val="2799"/>
              </a:lnSpc>
              <a:buNone/>
            </a:pPr>
            <a:endParaRPr lang="en-US" sz="1750" dirty="0"/>
          </a:p>
        </p:txBody>
      </p:sp>
      <p:sp>
        <p:nvSpPr>
          <p:cNvPr id="16" name="Shape 9">
            <a:extLst>
              <a:ext uri="{FF2B5EF4-FFF2-40B4-BE49-F238E27FC236}">
                <a16:creationId xmlns:a16="http://schemas.microsoft.com/office/drawing/2014/main" id="{39F277D9-F480-CA82-CED2-ECBE27A3E125}"/>
              </a:ext>
            </a:extLst>
          </p:cNvPr>
          <p:cNvSpPr/>
          <p:nvPr/>
        </p:nvSpPr>
        <p:spPr>
          <a:xfrm>
            <a:off x="3491002" y="5713516"/>
            <a:ext cx="7869015" cy="1982082"/>
          </a:xfrm>
          <a:prstGeom prst="roundRect">
            <a:avLst>
              <a:gd name="adj" fmla="val 8151"/>
            </a:avLst>
          </a:prstGeom>
          <a:solidFill>
            <a:srgbClr val="E4E4ED"/>
          </a:solidFill>
          <a:ln/>
        </p:spPr>
      </p:sp>
      <p:sp>
        <p:nvSpPr>
          <p:cNvPr id="17" name="TextBox 16">
            <a:extLst>
              <a:ext uri="{FF2B5EF4-FFF2-40B4-BE49-F238E27FC236}">
                <a16:creationId xmlns:a16="http://schemas.microsoft.com/office/drawing/2014/main" id="{70A84B8E-0E2C-8EA2-AB48-72D975401A23}"/>
              </a:ext>
            </a:extLst>
          </p:cNvPr>
          <p:cNvSpPr txBox="1"/>
          <p:nvPr/>
        </p:nvSpPr>
        <p:spPr>
          <a:xfrm>
            <a:off x="3731172" y="6074979"/>
            <a:ext cx="6989380" cy="1140440"/>
          </a:xfrm>
          <a:prstGeom prst="rect">
            <a:avLst/>
          </a:prstGeom>
          <a:noFill/>
        </p:spPr>
        <p:txBody>
          <a:bodyPr wrap="square" rtlCol="0">
            <a:spAutoFit/>
          </a:bodyPr>
          <a:lstStyle/>
          <a:p>
            <a:pPr marL="0" indent="0">
              <a:lnSpc>
                <a:spcPts val="2799"/>
              </a:lnSpc>
              <a:buNone/>
            </a:pPr>
            <a:r>
              <a:rPr lang="en-US" sz="1800" dirty="0">
                <a:solidFill>
                  <a:srgbClr val="39393C"/>
                </a:solidFill>
                <a:latin typeface="Open Sans" pitchFamily="34" charset="0"/>
                <a:ea typeface="Open Sans" pitchFamily="34" charset="-122"/>
                <a:cs typeface="Open Sans" pitchFamily="34" charset="-120"/>
              </a:rPr>
              <a:t>We used both popularity based and Content-based approach to create a model that provides more accurate and diverse recommendations.</a:t>
            </a:r>
            <a:endParaRPr lang="en-US" sz="1800" dirty="0"/>
          </a:p>
        </p:txBody>
      </p:sp>
      <p:sp>
        <p:nvSpPr>
          <p:cNvPr id="18" name="TextBox 17">
            <a:extLst>
              <a:ext uri="{FF2B5EF4-FFF2-40B4-BE49-F238E27FC236}">
                <a16:creationId xmlns:a16="http://schemas.microsoft.com/office/drawing/2014/main" id="{99234699-43A7-A6A3-2C65-0AC78903CC5F}"/>
              </a:ext>
            </a:extLst>
          </p:cNvPr>
          <p:cNvSpPr txBox="1"/>
          <p:nvPr/>
        </p:nvSpPr>
        <p:spPr>
          <a:xfrm>
            <a:off x="10270047" y="2417379"/>
            <a:ext cx="3831940" cy="1499513"/>
          </a:xfrm>
          <a:prstGeom prst="rect">
            <a:avLst/>
          </a:prstGeom>
          <a:noFill/>
        </p:spPr>
        <p:txBody>
          <a:bodyPr wrap="square" rtlCol="0">
            <a:spAutoFit/>
          </a:bodyPr>
          <a:lstStyle/>
          <a:p>
            <a:pPr marL="0" indent="0">
              <a:lnSpc>
                <a:spcPts val="2799"/>
              </a:lnSpc>
              <a:buNone/>
            </a:pPr>
            <a:r>
              <a:rPr lang="en-US" sz="1800" dirty="0">
                <a:solidFill>
                  <a:srgbClr val="39393C"/>
                </a:solidFill>
                <a:latin typeface="Open Sans" pitchFamily="34" charset="0"/>
                <a:ea typeface="Open Sans" pitchFamily="34" charset="-122"/>
                <a:cs typeface="Open Sans" pitchFamily="34" charset="-120"/>
              </a:rPr>
              <a:t>Collaborative filtering is based on the concept that people who share common interests may like to watch similar types of movies. </a:t>
            </a:r>
            <a:endParaRPr lang="en-US" sz="1800" dirty="0"/>
          </a:p>
        </p:txBody>
      </p:sp>
      <p:sp>
        <p:nvSpPr>
          <p:cNvPr id="19" name="TextBox 18">
            <a:extLst>
              <a:ext uri="{FF2B5EF4-FFF2-40B4-BE49-F238E27FC236}">
                <a16:creationId xmlns:a16="http://schemas.microsoft.com/office/drawing/2014/main" id="{1D7128D5-FB7B-EA57-F221-CA5512DBF49C}"/>
              </a:ext>
            </a:extLst>
          </p:cNvPr>
          <p:cNvSpPr txBox="1"/>
          <p:nvPr/>
        </p:nvSpPr>
        <p:spPr>
          <a:xfrm>
            <a:off x="672662" y="2444019"/>
            <a:ext cx="3943114" cy="1323439"/>
          </a:xfrm>
          <a:prstGeom prst="rect">
            <a:avLst/>
          </a:prstGeom>
          <a:noFill/>
        </p:spPr>
        <p:txBody>
          <a:bodyPr wrap="square" rtlCol="0">
            <a:spAutoFit/>
          </a:bodyPr>
          <a:lstStyle/>
          <a:p>
            <a:r>
              <a:rPr lang="en-US" sz="2000" dirty="0">
                <a:latin typeface="Open Sans" panose="020B0606030504020204" pitchFamily="34" charset="0"/>
                <a:ea typeface="Open Sans" panose="020B0606030504020204" pitchFamily="34" charset="0"/>
                <a:cs typeface="Open Sans" panose="020B0606030504020204" pitchFamily="34" charset="0"/>
              </a:rPr>
              <a:t>Popularity-based system uses those data that shows the top movie or top 10 movies, most-viewed movie in India or world. </a:t>
            </a:r>
            <a:endParaRPr lang="en-IN" sz="2000" dirty="0">
              <a:latin typeface="Open Sans" panose="020B0606030504020204" pitchFamily="34" charset="0"/>
              <a:ea typeface="Open Sans" panose="020B0606030504020204" pitchFamily="34" charset="0"/>
              <a:cs typeface="Open Sans" panose="020B0606030504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DCFEC2-107B-6E63-696A-80430ABD7DDE}"/>
              </a:ext>
            </a:extLst>
          </p:cNvPr>
          <p:cNvSpPr txBox="1"/>
          <p:nvPr/>
        </p:nvSpPr>
        <p:spPr>
          <a:xfrm>
            <a:off x="683173" y="274849"/>
            <a:ext cx="6306207" cy="923330"/>
          </a:xfrm>
          <a:prstGeom prst="rect">
            <a:avLst/>
          </a:prstGeom>
          <a:noFill/>
        </p:spPr>
        <p:txBody>
          <a:bodyPr wrap="square" rtlCol="0">
            <a:spAutoFit/>
          </a:bodyPr>
          <a:lstStyle/>
          <a:p>
            <a:r>
              <a:rPr lang="en-IN" sz="5400" b="1" u="sng" dirty="0">
                <a:latin typeface="Playfair Display" panose="00000500000000000000" pitchFamily="2" charset="0"/>
              </a:rPr>
              <a:t>Proposed model</a:t>
            </a:r>
          </a:p>
        </p:txBody>
      </p:sp>
      <p:pic>
        <p:nvPicPr>
          <p:cNvPr id="5" name="Picture 4">
            <a:extLst>
              <a:ext uri="{FF2B5EF4-FFF2-40B4-BE49-F238E27FC236}">
                <a16:creationId xmlns:a16="http://schemas.microsoft.com/office/drawing/2014/main" id="{FAD28B3C-0C22-60A3-E57A-AB92526D93EF}"/>
              </a:ext>
            </a:extLst>
          </p:cNvPr>
          <p:cNvPicPr>
            <a:picLocks noChangeAspect="1"/>
          </p:cNvPicPr>
          <p:nvPr/>
        </p:nvPicPr>
        <p:blipFill>
          <a:blip r:embed="rId2"/>
          <a:stretch>
            <a:fillRect/>
          </a:stretch>
        </p:blipFill>
        <p:spPr>
          <a:xfrm>
            <a:off x="3679407" y="1198179"/>
            <a:ext cx="7544853" cy="4182059"/>
          </a:xfrm>
          <a:prstGeom prst="rect">
            <a:avLst/>
          </a:prstGeom>
        </p:spPr>
      </p:pic>
      <p:sp>
        <p:nvSpPr>
          <p:cNvPr id="2" name="Rectangle 1">
            <a:extLst>
              <a:ext uri="{FF2B5EF4-FFF2-40B4-BE49-F238E27FC236}">
                <a16:creationId xmlns:a16="http://schemas.microsoft.com/office/drawing/2014/main" id="{2BCB1562-42FE-6592-3E6C-483993E1CF83}"/>
              </a:ext>
            </a:extLst>
          </p:cNvPr>
          <p:cNvSpPr/>
          <p:nvPr/>
        </p:nvSpPr>
        <p:spPr>
          <a:xfrm>
            <a:off x="9175530" y="6800194"/>
            <a:ext cx="1566041" cy="923330"/>
          </a:xfrm>
          <a:prstGeom prst="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7" name="Straight Arrow Connector 6">
            <a:extLst>
              <a:ext uri="{FF2B5EF4-FFF2-40B4-BE49-F238E27FC236}">
                <a16:creationId xmlns:a16="http://schemas.microsoft.com/office/drawing/2014/main" id="{7CFD27D8-9200-834D-2237-91EFDD926C9A}"/>
              </a:ext>
            </a:extLst>
          </p:cNvPr>
          <p:cNvCxnSpPr>
            <a:endCxn id="2" idx="1"/>
          </p:cNvCxnSpPr>
          <p:nvPr/>
        </p:nvCxnSpPr>
        <p:spPr>
          <a:xfrm>
            <a:off x="6915807" y="3762703"/>
            <a:ext cx="2259723" cy="3499156"/>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D45E207C-DD1A-276D-F2CD-0380DF62EDB3}"/>
              </a:ext>
            </a:extLst>
          </p:cNvPr>
          <p:cNvSpPr txBox="1"/>
          <p:nvPr/>
        </p:nvSpPr>
        <p:spPr>
          <a:xfrm>
            <a:off x="9312165" y="6938693"/>
            <a:ext cx="1429405" cy="584775"/>
          </a:xfrm>
          <a:prstGeom prst="rect">
            <a:avLst/>
          </a:prstGeom>
          <a:noFill/>
        </p:spPr>
        <p:txBody>
          <a:bodyPr wrap="square" rtlCol="0">
            <a:spAutoFit/>
          </a:bodyPr>
          <a:lstStyle/>
          <a:p>
            <a:r>
              <a:rPr lang="en-IN" sz="1600" dirty="0"/>
              <a:t>Recommend     movie-10</a:t>
            </a:r>
          </a:p>
        </p:txBody>
      </p:sp>
      <p:sp>
        <p:nvSpPr>
          <p:cNvPr id="4" name="TextBox 3">
            <a:extLst>
              <a:ext uri="{FF2B5EF4-FFF2-40B4-BE49-F238E27FC236}">
                <a16:creationId xmlns:a16="http://schemas.microsoft.com/office/drawing/2014/main" id="{30F1285B-ACF3-D1C2-02D8-ABA0BE195889}"/>
              </a:ext>
            </a:extLst>
          </p:cNvPr>
          <p:cNvSpPr txBox="1"/>
          <p:nvPr/>
        </p:nvSpPr>
        <p:spPr>
          <a:xfrm>
            <a:off x="9784736" y="5253617"/>
            <a:ext cx="830317" cy="1477328"/>
          </a:xfrm>
          <a:prstGeom prst="rect">
            <a:avLst/>
          </a:prstGeom>
          <a:noFill/>
        </p:spPr>
        <p:txBody>
          <a:bodyPr wrap="square" rtlCol="0">
            <a:spAutoFit/>
          </a:bodyPr>
          <a:lstStyle/>
          <a:p>
            <a:r>
              <a:rPr lang="en-IN" dirty="0"/>
              <a:t>.</a:t>
            </a:r>
          </a:p>
          <a:p>
            <a:r>
              <a:rPr lang="en-IN" dirty="0"/>
              <a:t>.</a:t>
            </a:r>
          </a:p>
          <a:p>
            <a:r>
              <a:rPr lang="en-IN" dirty="0"/>
              <a:t>.</a:t>
            </a:r>
          </a:p>
          <a:p>
            <a:r>
              <a:rPr lang="en-IN" dirty="0"/>
              <a:t>.</a:t>
            </a:r>
          </a:p>
          <a:p>
            <a:r>
              <a:rPr lang="en-IN" dirty="0"/>
              <a:t>.</a:t>
            </a:r>
          </a:p>
        </p:txBody>
      </p:sp>
    </p:spTree>
    <p:extLst>
      <p:ext uri="{BB962C8B-B14F-4D97-AF65-F5344CB8AC3E}">
        <p14:creationId xmlns:p14="http://schemas.microsoft.com/office/powerpoint/2010/main" val="927423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79B61F-C6B5-BB14-D23F-6B31DE5EFAD4}"/>
              </a:ext>
            </a:extLst>
          </p:cNvPr>
          <p:cNvPicPr>
            <a:picLocks noChangeAspect="1"/>
          </p:cNvPicPr>
          <p:nvPr/>
        </p:nvPicPr>
        <p:blipFill>
          <a:blip r:embed="rId2"/>
          <a:stretch>
            <a:fillRect/>
          </a:stretch>
        </p:blipFill>
        <p:spPr>
          <a:xfrm>
            <a:off x="0" y="0"/>
            <a:ext cx="14630400" cy="8229600"/>
          </a:xfrm>
          <a:prstGeom prst="rect">
            <a:avLst/>
          </a:prstGeom>
        </p:spPr>
      </p:pic>
      <p:sp>
        <p:nvSpPr>
          <p:cNvPr id="3" name="TextBox 2">
            <a:extLst>
              <a:ext uri="{FF2B5EF4-FFF2-40B4-BE49-F238E27FC236}">
                <a16:creationId xmlns:a16="http://schemas.microsoft.com/office/drawing/2014/main" id="{016CAE1C-EF4D-FCAF-FACF-6CB071759A4F}"/>
              </a:ext>
            </a:extLst>
          </p:cNvPr>
          <p:cNvSpPr txBox="1"/>
          <p:nvPr/>
        </p:nvSpPr>
        <p:spPr>
          <a:xfrm>
            <a:off x="2648607" y="1539821"/>
            <a:ext cx="9333186" cy="646331"/>
          </a:xfrm>
          <a:prstGeom prst="rect">
            <a:avLst/>
          </a:prstGeom>
          <a:noFill/>
        </p:spPr>
        <p:txBody>
          <a:bodyPr wrap="square" rtlCol="0">
            <a:spAutoFit/>
          </a:bodyPr>
          <a:lstStyle/>
          <a:p>
            <a:r>
              <a:rPr lang="en-IN" sz="3600" b="1" u="sng" dirty="0">
                <a:latin typeface="Playfair Display" panose="00000500000000000000" pitchFamily="2" charset="0"/>
              </a:rPr>
              <a:t>Data set:</a:t>
            </a:r>
          </a:p>
        </p:txBody>
      </p:sp>
      <p:sp>
        <p:nvSpPr>
          <p:cNvPr id="4" name="TextBox 3">
            <a:extLst>
              <a:ext uri="{FF2B5EF4-FFF2-40B4-BE49-F238E27FC236}">
                <a16:creationId xmlns:a16="http://schemas.microsoft.com/office/drawing/2014/main" id="{6AAEBAE6-C0CD-F5A8-08E6-7C28BC3B1F91}"/>
              </a:ext>
            </a:extLst>
          </p:cNvPr>
          <p:cNvSpPr txBox="1"/>
          <p:nvPr/>
        </p:nvSpPr>
        <p:spPr>
          <a:xfrm>
            <a:off x="3710150" y="2522483"/>
            <a:ext cx="11834649" cy="2185214"/>
          </a:xfrm>
          <a:prstGeom prst="rect">
            <a:avLst/>
          </a:prstGeom>
          <a:noFill/>
        </p:spPr>
        <p:txBody>
          <a:bodyPr wrap="square" rtlCol="0">
            <a:spAutoFit/>
          </a:bodyPr>
          <a:lstStyle/>
          <a:p>
            <a:pPr marL="285750" indent="-285750">
              <a:buFont typeface="Wingdings" panose="05000000000000000000" pitchFamily="2" charset="2"/>
              <a:buChar char="Ø"/>
            </a:pPr>
            <a:r>
              <a:rPr lang="en-IN" sz="2000" dirty="0">
                <a:latin typeface="Open Sans" panose="020B0606030504020204" pitchFamily="34" charset="0"/>
                <a:ea typeface="Open Sans" panose="020B0606030504020204" pitchFamily="34" charset="0"/>
                <a:cs typeface="Open Sans" panose="020B0606030504020204" pitchFamily="34" charset="0"/>
              </a:rPr>
              <a:t>The data set used here contains 4803 different types of movies.</a:t>
            </a:r>
          </a:p>
          <a:p>
            <a:pPr marL="285750" indent="-285750">
              <a:buFont typeface="Wingdings" panose="05000000000000000000" pitchFamily="2" charset="2"/>
              <a:buChar char="Ø"/>
            </a:pPr>
            <a:endParaRPr lang="en-IN" sz="2000"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r>
              <a:rPr lang="en-IN" sz="2000" dirty="0">
                <a:latin typeface="Open Sans" panose="020B0606030504020204" pitchFamily="34" charset="0"/>
                <a:ea typeface="Open Sans" panose="020B0606030504020204" pitchFamily="34" charset="0"/>
                <a:cs typeface="Open Sans" panose="020B0606030504020204" pitchFamily="34" charset="0"/>
              </a:rPr>
              <a:t>Each movies are of different types of genre.</a:t>
            </a:r>
          </a:p>
          <a:p>
            <a:pPr marL="285750" indent="-285750">
              <a:buFont typeface="Wingdings" panose="05000000000000000000" pitchFamily="2" charset="2"/>
              <a:buChar char="Ø"/>
            </a:pPr>
            <a:endParaRPr lang="en-IN" sz="2000"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Wingdings" panose="05000000000000000000" pitchFamily="2" charset="2"/>
              <a:buChar char="Ø"/>
            </a:pPr>
            <a:r>
              <a:rPr lang="en-IN" sz="2000" dirty="0">
                <a:latin typeface="Open Sans" panose="020B0606030504020204" pitchFamily="34" charset="0"/>
                <a:ea typeface="Open Sans" panose="020B0606030504020204" pitchFamily="34" charset="0"/>
                <a:cs typeface="Open Sans" panose="020B0606030504020204" pitchFamily="34" charset="0"/>
              </a:rPr>
              <a:t>Each movie has their own popularity scores and </a:t>
            </a:r>
            <a:r>
              <a:rPr lang="en-IN" sz="2000" dirty="0" err="1">
                <a:latin typeface="Open Sans" panose="020B0606030504020204" pitchFamily="34" charset="0"/>
                <a:ea typeface="Open Sans" panose="020B0606030504020204" pitchFamily="34" charset="0"/>
                <a:cs typeface="Open Sans" panose="020B0606030504020204" pitchFamily="34" charset="0"/>
              </a:rPr>
              <a:t>vote_counts</a:t>
            </a:r>
            <a:r>
              <a:rPr lang="en-IN" sz="2000" dirty="0">
                <a:latin typeface="Open Sans" panose="020B0606030504020204" pitchFamily="34" charset="0"/>
                <a:ea typeface="Open Sans" panose="020B0606030504020204" pitchFamily="34" charset="0"/>
                <a:cs typeface="Open Sans" panose="020B0606030504020204" pitchFamily="34" charset="0"/>
              </a:rPr>
              <a:t>.</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28743493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353</TotalTime>
  <Words>1357</Words>
  <Application>Microsoft Office PowerPoint</Application>
  <PresentationFormat>Custom</PresentationFormat>
  <Paragraphs>138</Paragraphs>
  <Slides>21</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Cambria</vt:lpstr>
      <vt:lpstr>Google Sans</vt:lpstr>
      <vt:lpstr>Open Sans</vt:lpstr>
      <vt:lpstr>Playfair Display</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Harsh Raj</cp:lastModifiedBy>
  <cp:revision>71</cp:revision>
  <dcterms:created xsi:type="dcterms:W3CDTF">2023-12-20T03:05:13Z</dcterms:created>
  <dcterms:modified xsi:type="dcterms:W3CDTF">2023-12-29T08:36:47Z</dcterms:modified>
</cp:coreProperties>
</file>